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88" r:id="rId3"/>
    <p:sldId id="289" r:id="rId4"/>
    <p:sldId id="287" r:id="rId5"/>
    <p:sldId id="269" r:id="rId6"/>
    <p:sldId id="280" r:id="rId7"/>
    <p:sldId id="279" r:id="rId8"/>
    <p:sldId id="285" r:id="rId9"/>
    <p:sldId id="28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5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53" autoAdjust="0"/>
    <p:restoredTop sz="81365" autoAdjust="0"/>
  </p:normalViewPr>
  <p:slideViewPr>
    <p:cSldViewPr snapToGrid="0">
      <p:cViewPr varScale="1">
        <p:scale>
          <a:sx n="93" d="100"/>
          <a:sy n="93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Start of Year Balance (£k)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74000">
                  <a:schemeClr val="accent4"/>
                </a:gs>
                <a:gs pos="8300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Sheet1!$B$2:$B$5</c:f>
              <c:numCache>
                <c:formatCode>0.0</c:formatCode>
                <c:ptCount val="4"/>
                <c:pt idx="0">
                  <c:v>5.7</c:v>
                </c:pt>
                <c:pt idx="1">
                  <c:v>9</c:v>
                </c:pt>
                <c:pt idx="2">
                  <c:v>12.9</c:v>
                </c:pt>
                <c:pt idx="3">
                  <c:v>19.3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BB-4A0B-B5ED-AA5DF1F225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Annual Expenses (£k)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74000">
                  <a:schemeClr val="accent6"/>
                </a:gs>
                <a:gs pos="83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Sheet1!$C$2:$C$5</c:f>
              <c:numCache>
                <c:formatCode>0.0</c:formatCode>
                <c:ptCount val="4"/>
                <c:pt idx="0">
                  <c:v>12.2</c:v>
                </c:pt>
                <c:pt idx="1">
                  <c:v>16.100000000000001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BB-4A0B-B5ED-AA5DF1F225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6789584"/>
        <c:axId val="376793848"/>
      </c:barChart>
      <c:catAx>
        <c:axId val="37678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6793848"/>
        <c:crosses val="autoZero"/>
        <c:auto val="1"/>
        <c:lblAlgn val="ctr"/>
        <c:lblOffset val="100"/>
        <c:noMultiLvlLbl val="0"/>
      </c:catAx>
      <c:valAx>
        <c:axId val="376793848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accent4">
                  <a:alpha val="42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678958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dirty="0"/>
              <a:t>2017 Spring Forum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Spring Forum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29D-454F-BB5C-46607F6043AD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29D-454F-BB5C-46607F6043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% Received</c:v>
                </c:pt>
                <c:pt idx="1">
                  <c:v>% Outstanding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0.93100000000000005</c:v>
                </c:pt>
                <c:pt idx="1">
                  <c:v>6.9000000000000006E-2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3A-4EE3-8CF8-C887FF93BC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dirty="0"/>
              <a:t>2017 Summer Conference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Summer Conference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02F-4223-89A4-415C415F15F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02F-4223-89A4-415C415F15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% Received</c:v>
                </c:pt>
                <c:pt idx="1">
                  <c:v>% Outstanding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0.54900000000000004</c:v>
                </c:pt>
                <c:pt idx="1">
                  <c:v>0.45100000000000001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5E-4065-81BF-B6BA68120B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dirty="0"/>
              <a:t>2017 Spring Forum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Spring Forum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29D-454F-BB5C-46607F6043AD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29D-454F-BB5C-46607F6043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% Received</c:v>
                </c:pt>
                <c:pt idx="1">
                  <c:v>% Outstanding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0.98399999999999999</c:v>
                </c:pt>
                <c:pt idx="1">
                  <c:v>1.6E-2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3A-4EE3-8CF8-C887FF93BC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dirty="0"/>
              <a:t>2017 Summer Conference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Summer Conference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02F-4223-89A4-415C415F15F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02F-4223-89A4-415C415F15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% Received</c:v>
                </c:pt>
                <c:pt idx="1">
                  <c:v>% Outstanding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0.85</c:v>
                </c:pt>
                <c:pt idx="1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5E-4065-81BF-B6BA68120B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dirty="0"/>
              <a:t>2018 Spring Forum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Spring Forum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29D-454F-BB5C-46607F6043AD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29D-454F-BB5C-46607F6043AD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9D-454F-BB5C-46607F6043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% Received</c:v>
                </c:pt>
                <c:pt idx="1">
                  <c:v>% Outstanding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0.88500000000000001</c:v>
                </c:pt>
                <c:pt idx="1">
                  <c:v>0.115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3A-4EE3-8CF8-C887FF93BC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85663C-2A83-4D9E-8D76-0F69916305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FA77-004C-4132-9313-F2F8CF87A0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764D3-4F5D-44C6-8545-F3E3447A70C0}" type="datetimeFigureOut">
              <a:rPr lang="en-GB" smtClean="0"/>
              <a:t>20/06/2018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2F299-9809-4532-886B-93D58B0325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36ADF-FD1B-4FCA-8988-D769416291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C3D87-7F38-4F3C-959D-62C3AADE8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206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4EB7B-BDDD-4F35-8212-3C70B30BE29E}" type="datetimeFigureOut">
              <a:rPr lang="en-GB" smtClean="0"/>
              <a:t>20/06/2018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C0066-AABB-4585-AB1D-D9C628E87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52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C0066-AABB-4585-AB1D-D9C628E875E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99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C0066-AABB-4585-AB1D-D9C628E875E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885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C0066-AABB-4585-AB1D-D9C628E875E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715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C0066-AABB-4585-AB1D-D9C628E875E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49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C0066-AABB-4585-AB1D-D9C628E875E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256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C0066-AABB-4585-AB1D-D9C628E875E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573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C0066-AABB-4585-AB1D-D9C628E875E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68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none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965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9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012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283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708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380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5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10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0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57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1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8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38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3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89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04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FB0DD65E-A09E-4844-A0AF-7791E4EE9A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796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000" b="1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5.tmp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.tmp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chart" Target="../charts/chart6.xml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Financial Report to the</a:t>
            </a:r>
            <a:br>
              <a:rPr lang="en-GB" dirty="0"/>
            </a:br>
            <a:r>
              <a:rPr lang="en-GB" dirty="0"/>
              <a:t>2018 UHMLG AGM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Ric Paul, Treasurer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5AC6C4D-755E-417D-BA36-7BB2C3F08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8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70">
        <p:fade/>
      </p:transition>
    </mc:Choice>
    <mc:Fallback xmlns="">
      <p:transition spd="med" advTm="163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92006A-DAF1-408B-A70A-684026FF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Balance Sheet</a:t>
            </a:r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B076EC3C-6E44-4B98-839C-B6513AB8A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941" y="179517"/>
            <a:ext cx="5037514" cy="63987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6FD3FE-A3D1-46B0-BA3F-CCD2E03BE4EF}"/>
              </a:ext>
            </a:extLst>
          </p:cNvPr>
          <p:cNvSpPr/>
          <p:nvPr/>
        </p:nvSpPr>
        <p:spPr>
          <a:xfrm>
            <a:off x="4112302" y="1645920"/>
            <a:ext cx="4891850" cy="692546"/>
          </a:xfrm>
          <a:prstGeom prst="rect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1C9D60-351F-44D7-AFF8-57E622FD924C}"/>
              </a:ext>
            </a:extLst>
          </p:cNvPr>
          <p:cNvSpPr/>
          <p:nvPr/>
        </p:nvSpPr>
        <p:spPr>
          <a:xfrm>
            <a:off x="4112302" y="2495949"/>
            <a:ext cx="4891850" cy="2066057"/>
          </a:xfrm>
          <a:prstGeom prst="rect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27906C-041B-4813-9809-59826021051C}"/>
              </a:ext>
            </a:extLst>
          </p:cNvPr>
          <p:cNvSpPr/>
          <p:nvPr/>
        </p:nvSpPr>
        <p:spPr>
          <a:xfrm>
            <a:off x="4112302" y="4727286"/>
            <a:ext cx="4891850" cy="1208820"/>
          </a:xfrm>
          <a:prstGeom prst="rect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C502072A-9B3E-4C72-A293-4B44E5A87D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002">
        <p:fade/>
      </p:transition>
    </mc:Choice>
    <mc:Fallback xmlns="">
      <p:transition spd="med" advTm="460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92006A-DAF1-408B-A70A-684026FF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Balance Sheet</a:t>
            </a:r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B076EC3C-6E44-4B98-839C-B6513AB8A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941" y="179517"/>
            <a:ext cx="5037514" cy="63987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6FD3FE-A3D1-46B0-BA3F-CCD2E03BE4EF}"/>
              </a:ext>
            </a:extLst>
          </p:cNvPr>
          <p:cNvSpPr/>
          <p:nvPr/>
        </p:nvSpPr>
        <p:spPr>
          <a:xfrm>
            <a:off x="4112302" y="1459043"/>
            <a:ext cx="4891850" cy="194873"/>
          </a:xfrm>
          <a:prstGeom prst="rect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1C9D60-351F-44D7-AFF8-57E622FD924C}"/>
              </a:ext>
            </a:extLst>
          </p:cNvPr>
          <p:cNvSpPr/>
          <p:nvPr/>
        </p:nvSpPr>
        <p:spPr>
          <a:xfrm>
            <a:off x="4112302" y="2318480"/>
            <a:ext cx="4891850" cy="184880"/>
          </a:xfrm>
          <a:prstGeom prst="rect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27906C-041B-4813-9809-59826021051C}"/>
              </a:ext>
            </a:extLst>
          </p:cNvPr>
          <p:cNvSpPr/>
          <p:nvPr/>
        </p:nvSpPr>
        <p:spPr>
          <a:xfrm>
            <a:off x="4112302" y="5931108"/>
            <a:ext cx="4891850" cy="189876"/>
          </a:xfrm>
          <a:prstGeom prst="rect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C649C2F-74C9-47B9-9667-0788DFEC23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42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576">
        <p:fade/>
      </p:transition>
    </mc:Choice>
    <mc:Fallback xmlns="">
      <p:transition spd="med" advTm="425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7CE45-E3A1-4504-ACC2-F89E2F47E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Balance and Expenses: 2015 - 2018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5D0646F-BACF-4BC4-82F3-156F3B3BE6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1280292"/>
              </p:ext>
            </p:extLst>
          </p:nvPr>
        </p:nvGraphicFramePr>
        <p:xfrm>
          <a:off x="685800" y="2141537"/>
          <a:ext cx="10131425" cy="4176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95D23FD-6A00-4409-8D0B-E773834977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61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863">
        <p:fade/>
      </p:transition>
    </mc:Choice>
    <mc:Fallback xmlns="">
      <p:transition spd="med" advTm="86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Graphic spid="6" grpId="0" uiExpand="1">
        <p:bldSub>
          <a:bldChart bld="series" animBg="0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2017 Events: Income Recovery: June 2017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81985682"/>
              </p:ext>
            </p:extLst>
          </p:nvPr>
        </p:nvGraphicFramePr>
        <p:xfrm>
          <a:off x="685800" y="2141538"/>
          <a:ext cx="4995863" cy="364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99303588"/>
              </p:ext>
            </p:extLst>
          </p:nvPr>
        </p:nvGraphicFramePr>
        <p:xfrm>
          <a:off x="5821363" y="2141538"/>
          <a:ext cx="4995862" cy="364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5FF2723-3A2D-443E-BE7F-BEFE53682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930">
        <p:fade/>
      </p:transition>
    </mc:Choice>
    <mc:Fallback xmlns="">
      <p:transition spd="med" advTm="35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2017 Events: Income Recovery: June 2018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6138506"/>
              </p:ext>
            </p:extLst>
          </p:nvPr>
        </p:nvGraphicFramePr>
        <p:xfrm>
          <a:off x="685800" y="2141538"/>
          <a:ext cx="4995863" cy="364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46230506"/>
              </p:ext>
            </p:extLst>
          </p:nvPr>
        </p:nvGraphicFramePr>
        <p:xfrm>
          <a:off x="5821363" y="2141538"/>
          <a:ext cx="4995862" cy="364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7C42C1C-3E78-4B87-8E0E-1A6F7B369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902">
        <p:fade/>
      </p:transition>
    </mc:Choice>
    <mc:Fallback xmlns="">
      <p:transition spd="med" advTm="299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2018 Events: Income Recovery: June 2018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3205782"/>
              </p:ext>
            </p:extLst>
          </p:nvPr>
        </p:nvGraphicFramePr>
        <p:xfrm>
          <a:off x="685800" y="2141538"/>
          <a:ext cx="10131425" cy="364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55D3E5B-0D0E-4DD4-AD9F-4A2C81388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69">
        <p:fade/>
      </p:transition>
    </mc:Choice>
    <mc:Fallback xmlns="">
      <p:transition spd="med" advTm="126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D3DD3-089D-46A3-9129-FFCDAF39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Financial Planning for 2019 Onwards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76B95-5A30-4EE3-B536-CBB410C14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Ticket price review</a:t>
            </a:r>
          </a:p>
          <a:p>
            <a:r>
              <a:rPr lang="en-GB" dirty="0"/>
              <a:t>Attendance promotions</a:t>
            </a:r>
          </a:p>
          <a:p>
            <a:r>
              <a:rPr lang="en-GB" dirty="0"/>
              <a:t>Invoice chasing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07D923D-3999-4221-A261-0723AC0B6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5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1360">
        <p:fade/>
      </p:transition>
    </mc:Choice>
    <mc:Fallback xmlns="">
      <p:transition spd="med" advTm="1113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FC7AF-D843-4643-8646-8F6197C2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4CED8-68CD-4FB2-9B1E-581CCB99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Mandate changes</a:t>
            </a:r>
          </a:p>
          <a:p>
            <a:r>
              <a:rPr lang="en-GB" dirty="0"/>
              <a:t>Auditing</a:t>
            </a:r>
          </a:p>
          <a:p>
            <a:r>
              <a:rPr lang="en-GB" dirty="0"/>
              <a:t>Account reconciliation</a:t>
            </a:r>
          </a:p>
          <a:p>
            <a:r>
              <a:rPr lang="en-GB" dirty="0"/>
              <a:t>GDPR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7BBCA40-6736-43B0-B8BC-9EDEBB0E6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9786">
        <p:fade/>
      </p:transition>
    </mc:Choice>
    <mc:Fallback xmlns="">
      <p:transition spd="med" advTm="239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9|1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8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2886</TotalTime>
  <Words>85</Words>
  <Application>Microsoft Office PowerPoint</Application>
  <PresentationFormat>Widescreen</PresentationFormat>
  <Paragraphs>29</Paragraphs>
  <Slides>9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Celestial</vt:lpstr>
      <vt:lpstr>Financial Report to the 2018 UHMLG AGM</vt:lpstr>
      <vt:lpstr>Balance Sheet</vt:lpstr>
      <vt:lpstr>Balance Sheet</vt:lpstr>
      <vt:lpstr>Balance and Expenses: 2015 - 2018</vt:lpstr>
      <vt:lpstr>2017 Events: Income Recovery: June 2017</vt:lpstr>
      <vt:lpstr>2017 Events: Income Recovery: June 2018</vt:lpstr>
      <vt:lpstr>2018 Events: Income Recovery: June 2018</vt:lpstr>
      <vt:lpstr>Financial Planning for 2019 Onwards</vt:lpstr>
      <vt:lpstr>Other News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UHMLG Finances 2017</dc:title>
  <dc:creator>Ric Paul</dc:creator>
  <cp:lastModifiedBy>Ric Paul</cp:lastModifiedBy>
  <cp:revision>69</cp:revision>
  <dcterms:created xsi:type="dcterms:W3CDTF">2017-06-13T10:48:24Z</dcterms:created>
  <dcterms:modified xsi:type="dcterms:W3CDTF">2018-06-20T22:02:02Z</dcterms:modified>
</cp:coreProperties>
</file>