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9" r:id="rId1"/>
  </p:sldMasterIdLst>
  <p:notesMasterIdLst>
    <p:notesMasterId r:id="rId7"/>
  </p:notesMasterIdLst>
  <p:sldIdLst>
    <p:sldId id="256" r:id="rId2"/>
    <p:sldId id="262"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4220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6243" autoAdjust="0"/>
  </p:normalViewPr>
  <p:slideViewPr>
    <p:cSldViewPr snapToGrid="0">
      <p:cViewPr varScale="1">
        <p:scale>
          <a:sx n="87" d="100"/>
          <a:sy n="87" d="100"/>
        </p:scale>
        <p:origin x="1452" y="9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ricpa\Dropbox\UHMLG%20Accounts\FinancialReports\Account%20Synopsis.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Balance</c:v>
                </c:pt>
              </c:strCache>
            </c:strRef>
          </c:tx>
          <c:spPr>
            <a:ln w="50800" cap="rnd">
              <a:solidFill>
                <a:schemeClr val="accent4">
                  <a:lumMod val="75000"/>
                </a:schemeClr>
              </a:solidFill>
              <a:round/>
            </a:ln>
            <a:effectLst/>
          </c:spPr>
          <c:marker>
            <c:symbol val="none"/>
          </c:marker>
          <c:cat>
            <c:numRef>
              <c:f>Sheet1!$A$2:$A$42</c:f>
              <c:numCache>
                <c:formatCode>mmm\-yy</c:formatCode>
                <c:ptCount val="41"/>
                <c:pt idx="0">
                  <c:v>42370</c:v>
                </c:pt>
                <c:pt idx="1">
                  <c:v>42401</c:v>
                </c:pt>
                <c:pt idx="2">
                  <c:v>42430</c:v>
                </c:pt>
                <c:pt idx="3">
                  <c:v>42461</c:v>
                </c:pt>
                <c:pt idx="4">
                  <c:v>42491</c:v>
                </c:pt>
                <c:pt idx="5">
                  <c:v>42522</c:v>
                </c:pt>
                <c:pt idx="6">
                  <c:v>42552</c:v>
                </c:pt>
                <c:pt idx="7">
                  <c:v>42583</c:v>
                </c:pt>
                <c:pt idx="8">
                  <c:v>42614</c:v>
                </c:pt>
                <c:pt idx="9">
                  <c:v>42644</c:v>
                </c:pt>
                <c:pt idx="10">
                  <c:v>42675</c:v>
                </c:pt>
                <c:pt idx="11">
                  <c:v>42705</c:v>
                </c:pt>
                <c:pt idx="12">
                  <c:v>42736</c:v>
                </c:pt>
                <c:pt idx="13">
                  <c:v>42767</c:v>
                </c:pt>
                <c:pt idx="14">
                  <c:v>42795</c:v>
                </c:pt>
                <c:pt idx="15">
                  <c:v>42826</c:v>
                </c:pt>
                <c:pt idx="16">
                  <c:v>42856</c:v>
                </c:pt>
                <c:pt idx="17">
                  <c:v>42887</c:v>
                </c:pt>
                <c:pt idx="18">
                  <c:v>42917</c:v>
                </c:pt>
                <c:pt idx="19">
                  <c:v>42948</c:v>
                </c:pt>
                <c:pt idx="20">
                  <c:v>42979</c:v>
                </c:pt>
                <c:pt idx="21">
                  <c:v>43009</c:v>
                </c:pt>
                <c:pt idx="22">
                  <c:v>43040</c:v>
                </c:pt>
                <c:pt idx="23">
                  <c:v>43070</c:v>
                </c:pt>
                <c:pt idx="24">
                  <c:v>43101</c:v>
                </c:pt>
                <c:pt idx="25">
                  <c:v>43132</c:v>
                </c:pt>
                <c:pt idx="26">
                  <c:v>43160</c:v>
                </c:pt>
                <c:pt idx="27">
                  <c:v>43191</c:v>
                </c:pt>
                <c:pt idx="28">
                  <c:v>43221</c:v>
                </c:pt>
                <c:pt idx="29">
                  <c:v>43252</c:v>
                </c:pt>
                <c:pt idx="30">
                  <c:v>43282</c:v>
                </c:pt>
                <c:pt idx="31">
                  <c:v>43313</c:v>
                </c:pt>
                <c:pt idx="32">
                  <c:v>43344</c:v>
                </c:pt>
                <c:pt idx="33">
                  <c:v>43374</c:v>
                </c:pt>
                <c:pt idx="34">
                  <c:v>43405</c:v>
                </c:pt>
                <c:pt idx="35">
                  <c:v>43435</c:v>
                </c:pt>
                <c:pt idx="36">
                  <c:v>43466</c:v>
                </c:pt>
                <c:pt idx="37">
                  <c:v>43497</c:v>
                </c:pt>
                <c:pt idx="38">
                  <c:v>43525</c:v>
                </c:pt>
                <c:pt idx="39">
                  <c:v>43556</c:v>
                </c:pt>
                <c:pt idx="40">
                  <c:v>43586</c:v>
                </c:pt>
              </c:numCache>
            </c:numRef>
          </c:cat>
          <c:val>
            <c:numRef>
              <c:f>Sheet1!$B$2:$B$42</c:f>
              <c:numCache>
                <c:formatCode>"£"#,##0</c:formatCode>
                <c:ptCount val="41"/>
                <c:pt idx="0">
                  <c:v>4960</c:v>
                </c:pt>
                <c:pt idx="1">
                  <c:v>4960</c:v>
                </c:pt>
                <c:pt idx="2">
                  <c:v>4960</c:v>
                </c:pt>
                <c:pt idx="3">
                  <c:v>4910</c:v>
                </c:pt>
                <c:pt idx="4">
                  <c:v>6460</c:v>
                </c:pt>
                <c:pt idx="5">
                  <c:v>7550</c:v>
                </c:pt>
                <c:pt idx="6">
                  <c:v>4580</c:v>
                </c:pt>
                <c:pt idx="7">
                  <c:v>8900</c:v>
                </c:pt>
                <c:pt idx="8">
                  <c:v>9100</c:v>
                </c:pt>
                <c:pt idx="9">
                  <c:v>8600</c:v>
                </c:pt>
                <c:pt idx="10">
                  <c:v>8600</c:v>
                </c:pt>
                <c:pt idx="11">
                  <c:v>9610</c:v>
                </c:pt>
                <c:pt idx="12">
                  <c:v>9060</c:v>
                </c:pt>
                <c:pt idx="13">
                  <c:v>11060</c:v>
                </c:pt>
                <c:pt idx="14">
                  <c:v>13460</c:v>
                </c:pt>
                <c:pt idx="15">
                  <c:v>10250</c:v>
                </c:pt>
                <c:pt idx="16">
                  <c:v>13940</c:v>
                </c:pt>
                <c:pt idx="17">
                  <c:v>15180</c:v>
                </c:pt>
                <c:pt idx="18">
                  <c:v>8790</c:v>
                </c:pt>
                <c:pt idx="19">
                  <c:v>11770</c:v>
                </c:pt>
                <c:pt idx="20">
                  <c:v>12160</c:v>
                </c:pt>
                <c:pt idx="21">
                  <c:v>13350</c:v>
                </c:pt>
                <c:pt idx="22">
                  <c:v>13280</c:v>
                </c:pt>
                <c:pt idx="23">
                  <c:v>13280</c:v>
                </c:pt>
                <c:pt idx="24">
                  <c:v>12920</c:v>
                </c:pt>
                <c:pt idx="25">
                  <c:v>12920</c:v>
                </c:pt>
                <c:pt idx="26">
                  <c:v>13420</c:v>
                </c:pt>
                <c:pt idx="27">
                  <c:v>10450</c:v>
                </c:pt>
                <c:pt idx="28">
                  <c:v>17100</c:v>
                </c:pt>
                <c:pt idx="29">
                  <c:v>17100</c:v>
                </c:pt>
                <c:pt idx="30">
                  <c:v>17790</c:v>
                </c:pt>
                <c:pt idx="31">
                  <c:v>18030</c:v>
                </c:pt>
                <c:pt idx="32">
                  <c:v>18110</c:v>
                </c:pt>
                <c:pt idx="33">
                  <c:v>18730</c:v>
                </c:pt>
                <c:pt idx="34">
                  <c:v>18810</c:v>
                </c:pt>
                <c:pt idx="35">
                  <c:v>14320</c:v>
                </c:pt>
                <c:pt idx="36">
                  <c:v>15840</c:v>
                </c:pt>
                <c:pt idx="37">
                  <c:v>17440</c:v>
                </c:pt>
                <c:pt idx="38">
                  <c:v>20570</c:v>
                </c:pt>
                <c:pt idx="39">
                  <c:v>18190</c:v>
                </c:pt>
                <c:pt idx="40">
                  <c:v>18980</c:v>
                </c:pt>
              </c:numCache>
            </c:numRef>
          </c:val>
          <c:smooth val="0"/>
          <c:extLst>
            <c:ext xmlns:c16="http://schemas.microsoft.com/office/drawing/2014/chart" uri="{C3380CC4-5D6E-409C-BE32-E72D297353CC}">
              <c16:uniqueId val="{00000000-C487-4EE7-B0EF-AC23DCE80879}"/>
            </c:ext>
          </c:extLst>
        </c:ser>
        <c:dLbls>
          <c:showLegendKey val="0"/>
          <c:showVal val="0"/>
          <c:showCatName val="0"/>
          <c:showSerName val="0"/>
          <c:showPercent val="0"/>
          <c:showBubbleSize val="0"/>
        </c:dLbls>
        <c:smooth val="0"/>
        <c:axId val="586017096"/>
        <c:axId val="586017424"/>
      </c:lineChart>
      <c:dateAx>
        <c:axId val="586017096"/>
        <c:scaling>
          <c:orientation val="minMax"/>
        </c:scaling>
        <c:delete val="0"/>
        <c:axPos val="b"/>
        <c:numFmt formatCode="mmm\-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Gill Sans MT" panose="020B0502020104020203" pitchFamily="34" charset="0"/>
                <a:ea typeface="+mn-ea"/>
                <a:cs typeface="+mn-cs"/>
              </a:defRPr>
            </a:pPr>
            <a:endParaRPr lang="en-US"/>
          </a:p>
        </c:txPr>
        <c:crossAx val="586017424"/>
        <c:crosses val="autoZero"/>
        <c:auto val="1"/>
        <c:lblOffset val="100"/>
        <c:baseTimeUnit val="months"/>
        <c:majorUnit val="6"/>
        <c:majorTimeUnit val="months"/>
      </c:dateAx>
      <c:valAx>
        <c:axId val="586017424"/>
        <c:scaling>
          <c:orientation val="minMax"/>
          <c:max val="22000"/>
          <c:min val="0"/>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Gill Sans MT" panose="020B0502020104020203" pitchFamily="34" charset="0"/>
                <a:ea typeface="+mn-ea"/>
                <a:cs typeface="+mn-cs"/>
              </a:defRPr>
            </a:pPr>
            <a:endParaRPr lang="en-US"/>
          </a:p>
        </c:txPr>
        <c:crossAx val="58601709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Gill Sans MT" panose="020B0502020104020203" pitchFamily="34" charset="0"/>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0.11198</cdr:x>
      <cdr:y>0.15552</cdr:y>
    </cdr:from>
    <cdr:to>
      <cdr:x>0.53781</cdr:x>
      <cdr:y>0.28958</cdr:y>
    </cdr:to>
    <cdr:sp macro="" textlink="">
      <cdr:nvSpPr>
        <cdr:cNvPr id="5" name="TextBox 4">
          <a:extLst xmlns:a="http://schemas.openxmlformats.org/drawingml/2006/main">
            <a:ext uri="{FF2B5EF4-FFF2-40B4-BE49-F238E27FC236}">
              <a16:creationId xmlns:a16="http://schemas.microsoft.com/office/drawing/2014/main" id="{5CB90909-439D-48E0-BB7B-C096758D0EFF}"/>
            </a:ext>
          </a:extLst>
        </cdr:cNvPr>
        <cdr:cNvSpPr txBox="1"/>
      </cdr:nvSpPr>
      <cdr:spPr>
        <a:xfrm xmlns:a="http://schemas.openxmlformats.org/drawingml/2006/main">
          <a:off x="1195345" y="661075"/>
          <a:ext cx="4545576" cy="56984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GB" sz="3200" b="0" dirty="0">
              <a:latin typeface="Gill Sans MT" panose="020B0502020104020203" pitchFamily="34" charset="0"/>
            </a:rPr>
            <a:t>2017 Expenditure on Events</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89AD7C-5F9E-4C52-B6BA-26AC4F94E7EA}" type="datetimeFigureOut">
              <a:rPr lang="en-GB" smtClean="0"/>
              <a:t>17/06/2019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E62EB1-73EF-408F-8F6A-80AFAC230FD5}" type="slidenum">
              <a:rPr lang="en-GB" smtClean="0"/>
              <a:t>‹#›</a:t>
            </a:fld>
            <a:endParaRPr lang="en-GB"/>
          </a:p>
        </p:txBody>
      </p:sp>
    </p:spTree>
    <p:extLst>
      <p:ext uri="{BB962C8B-B14F-4D97-AF65-F5344CB8AC3E}">
        <p14:creationId xmlns:p14="http://schemas.microsoft.com/office/powerpoint/2010/main" val="34313871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events in 2018 and 2019 have performed well. We have written-off £200 from the 2018 Spring Forum, but still made a reasonably profit. Only small amounts remain outstanding from the Autumn Conference and this year’s Spring Forum – even if these are written-off, the overall performance is good. As we would expect at this point in the year, much of the income for the Summer Conference remains outstanding so we are currently very happy with how it is going. The outgoings for this event include a lot of estimates, so the current and prospective balances should be considered indicative only.</a:t>
            </a:r>
          </a:p>
        </p:txBody>
      </p:sp>
      <p:sp>
        <p:nvSpPr>
          <p:cNvPr id="4" name="Slide Number Placeholder 3"/>
          <p:cNvSpPr>
            <a:spLocks noGrp="1"/>
          </p:cNvSpPr>
          <p:nvPr>
            <p:ph type="sldNum" sz="quarter" idx="5"/>
          </p:nvPr>
        </p:nvSpPr>
        <p:spPr/>
        <p:txBody>
          <a:bodyPr/>
          <a:lstStyle/>
          <a:p>
            <a:fld id="{04E62EB1-73EF-408F-8F6A-80AFAC230FD5}" type="slidenum">
              <a:rPr lang="en-GB" smtClean="0"/>
              <a:t>2</a:t>
            </a:fld>
            <a:endParaRPr lang="en-GB"/>
          </a:p>
        </p:txBody>
      </p:sp>
    </p:spTree>
    <p:extLst>
      <p:ext uri="{BB962C8B-B14F-4D97-AF65-F5344CB8AC3E}">
        <p14:creationId xmlns:p14="http://schemas.microsoft.com/office/powerpoint/2010/main" val="24016664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Highlighting some of the key items of income and expenditure for 2018, we were able to increase our operating balance significantly. As we will see in the next slide, this has brought us to the level of operating balance that we have been aiming for.</a:t>
            </a:r>
          </a:p>
        </p:txBody>
      </p:sp>
      <p:sp>
        <p:nvSpPr>
          <p:cNvPr id="4" name="Slide Number Placeholder 3"/>
          <p:cNvSpPr>
            <a:spLocks noGrp="1"/>
          </p:cNvSpPr>
          <p:nvPr>
            <p:ph type="sldNum" sz="quarter" idx="5"/>
          </p:nvPr>
        </p:nvSpPr>
        <p:spPr/>
        <p:txBody>
          <a:bodyPr/>
          <a:lstStyle/>
          <a:p>
            <a:fld id="{04E62EB1-73EF-408F-8F6A-80AFAC230FD5}" type="slidenum">
              <a:rPr lang="en-GB" smtClean="0"/>
              <a:t>3</a:t>
            </a:fld>
            <a:endParaRPr lang="en-GB"/>
          </a:p>
        </p:txBody>
      </p:sp>
    </p:spTree>
    <p:extLst>
      <p:ext uri="{BB962C8B-B14F-4D97-AF65-F5344CB8AC3E}">
        <p14:creationId xmlns:p14="http://schemas.microsoft.com/office/powerpoint/2010/main" val="18459706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It has been our aim for the past few years to build up a balance roughly equivalent to the expenditure in our two annual conferences (approx. £15.5k). Based on 2017 we have now reached that target and we are now aiming to keep our operating balance roughly at this level.</a:t>
            </a:r>
          </a:p>
        </p:txBody>
      </p:sp>
      <p:sp>
        <p:nvSpPr>
          <p:cNvPr id="4" name="Slide Number Placeholder 3"/>
          <p:cNvSpPr>
            <a:spLocks noGrp="1"/>
          </p:cNvSpPr>
          <p:nvPr>
            <p:ph type="sldNum" sz="quarter" idx="5"/>
          </p:nvPr>
        </p:nvSpPr>
        <p:spPr/>
        <p:txBody>
          <a:bodyPr/>
          <a:lstStyle/>
          <a:p>
            <a:fld id="{04E62EB1-73EF-408F-8F6A-80AFAC230FD5}" type="slidenum">
              <a:rPr lang="en-GB" smtClean="0"/>
              <a:t>4</a:t>
            </a:fld>
            <a:endParaRPr lang="en-GB"/>
          </a:p>
        </p:txBody>
      </p:sp>
    </p:spTree>
    <p:extLst>
      <p:ext uri="{BB962C8B-B14F-4D97-AF65-F5344CB8AC3E}">
        <p14:creationId xmlns:p14="http://schemas.microsoft.com/office/powerpoint/2010/main" val="37021539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It has been our aim for several years to get our accounts independently verified – and we have now had two volunteers come forward. This has enabled us to retrospectively verify our accounts from May 2017 to April 2018, and from May 2018 to April 2019.</a:t>
            </a:r>
          </a:p>
          <a:p>
            <a:endParaRPr lang="en-GB" dirty="0"/>
          </a:p>
          <a:p>
            <a:r>
              <a:rPr lang="en-GB" dirty="0"/>
              <a:t>With our operating balance now on target, we have taken the opportunity to explore ways of funding useful developments and innovations. We have produced promotional materials for conference delegates, we have made video recordings of conference presentations, and have invested in a new website.</a:t>
            </a:r>
          </a:p>
          <a:p>
            <a:endParaRPr lang="en-GB" dirty="0"/>
          </a:p>
          <a:p>
            <a:r>
              <a:rPr lang="en-GB" dirty="0"/>
              <a:t>Another outcome of reaching our operating balance target is that we have been able to review our conference pricing. Since 2016 we have been reducing ticket prices, whilst delivering events to the same or better standard than ever before. We will continue to explore ways in which we can maximise the quality of our events and the attendance, whilst maintaining an operating balance in the region of £15k - £20k.</a:t>
            </a:r>
          </a:p>
        </p:txBody>
      </p:sp>
      <p:sp>
        <p:nvSpPr>
          <p:cNvPr id="4" name="Slide Number Placeholder 3"/>
          <p:cNvSpPr>
            <a:spLocks noGrp="1"/>
          </p:cNvSpPr>
          <p:nvPr>
            <p:ph type="sldNum" sz="quarter" idx="5"/>
          </p:nvPr>
        </p:nvSpPr>
        <p:spPr/>
        <p:txBody>
          <a:bodyPr/>
          <a:lstStyle/>
          <a:p>
            <a:fld id="{04E62EB1-73EF-408F-8F6A-80AFAC230FD5}" type="slidenum">
              <a:rPr lang="en-GB" smtClean="0"/>
              <a:t>5</a:t>
            </a:fld>
            <a:endParaRPr lang="en-GB"/>
          </a:p>
        </p:txBody>
      </p:sp>
    </p:spTree>
    <p:extLst>
      <p:ext uri="{BB962C8B-B14F-4D97-AF65-F5344CB8AC3E}">
        <p14:creationId xmlns:p14="http://schemas.microsoft.com/office/powerpoint/2010/main" val="40567935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hasCustomPrompt="1"/>
          </p:nvPr>
        </p:nvSpPr>
        <p:spPr>
          <a:xfrm>
            <a:off x="1371600" y="1803405"/>
            <a:ext cx="9448800" cy="1825096"/>
          </a:xfrm>
        </p:spPr>
        <p:txBody>
          <a:bodyPr anchor="b">
            <a:normAutofit/>
          </a:bodyPr>
          <a:lstStyle>
            <a:lvl1pPr algn="l">
              <a:defRPr sz="6000" cap="none">
                <a:latin typeface="Britannic Bold" panose="020B0903060703020204" pitchFamily="34" charset="0"/>
              </a:defRPr>
            </a:lvl1pPr>
          </a:lstStyle>
          <a:p>
            <a:r>
              <a:rPr lang="en-US" dirty="0"/>
              <a:t>Click to edit master title style</a:t>
            </a:r>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atin typeface="Britannic Bold" panose="020B09030607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a:xfrm>
            <a:off x="7909561" y="4314328"/>
            <a:ext cx="2910840" cy="374642"/>
          </a:xfrm>
        </p:spPr>
        <p:txBody>
          <a:bodyPr/>
          <a:lstStyle/>
          <a:p>
            <a:fld id="{84C37979-CE61-464F-B41D-020E1C187FAA}" type="datetimeFigureOut">
              <a:rPr lang="en-GB" smtClean="0"/>
              <a:t>17/06/2019</a:t>
            </a:fld>
            <a:endParaRPr lang="en-GB"/>
          </a:p>
        </p:txBody>
      </p:sp>
      <p:sp>
        <p:nvSpPr>
          <p:cNvPr id="5" name="Footer Placeholder 4"/>
          <p:cNvSpPr>
            <a:spLocks noGrp="1"/>
          </p:cNvSpPr>
          <p:nvPr>
            <p:ph type="ftr" sz="quarter" idx="11"/>
          </p:nvPr>
        </p:nvSpPr>
        <p:spPr>
          <a:xfrm>
            <a:off x="1371600" y="4323845"/>
            <a:ext cx="6400800" cy="365125"/>
          </a:xfrm>
        </p:spPr>
        <p:txBody>
          <a:bodyPr/>
          <a:lstStyle/>
          <a:p>
            <a:endParaRPr lang="en-GB"/>
          </a:p>
        </p:txBody>
      </p:sp>
      <p:sp>
        <p:nvSpPr>
          <p:cNvPr id="6" name="Slide Number Placeholder 5"/>
          <p:cNvSpPr>
            <a:spLocks noGrp="1"/>
          </p:cNvSpPr>
          <p:nvPr>
            <p:ph type="sldNum" sz="quarter" idx="12"/>
          </p:nvPr>
        </p:nvSpPr>
        <p:spPr>
          <a:xfrm>
            <a:off x="8077200" y="1430866"/>
            <a:ext cx="2743200" cy="365125"/>
          </a:xfrm>
        </p:spPr>
        <p:txBody>
          <a:bodyPr/>
          <a:lstStyle/>
          <a:p>
            <a:fld id="{F7A28EF1-2D32-4671-B147-1069AE7C4F23}" type="slidenum">
              <a:rPr lang="en-GB" smtClean="0"/>
              <a:t>‹#›</a:t>
            </a:fld>
            <a:endParaRPr lang="en-GB"/>
          </a:p>
        </p:txBody>
      </p:sp>
    </p:spTree>
    <p:extLst>
      <p:ext uri="{BB962C8B-B14F-4D97-AF65-F5344CB8AC3E}">
        <p14:creationId xmlns:p14="http://schemas.microsoft.com/office/powerpoint/2010/main" val="34231294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4C37979-CE61-464F-B41D-020E1C187FAA}" type="datetimeFigureOut">
              <a:rPr lang="en-GB" smtClean="0"/>
              <a:t>17/06/2019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7A28EF1-2D32-4671-B147-1069AE7C4F23}" type="slidenum">
              <a:rPr lang="en-GB" smtClean="0"/>
              <a:t>‹#›</a:t>
            </a:fld>
            <a:endParaRPr lang="en-GB"/>
          </a:p>
        </p:txBody>
      </p:sp>
    </p:spTree>
    <p:extLst>
      <p:ext uri="{BB962C8B-B14F-4D97-AF65-F5344CB8AC3E}">
        <p14:creationId xmlns:p14="http://schemas.microsoft.com/office/powerpoint/2010/main" val="3627068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84C37979-CE61-464F-B41D-020E1C187FAA}" type="datetimeFigureOut">
              <a:rPr lang="en-GB" smtClean="0"/>
              <a:t>17/06/2019</a:t>
            </a:fld>
            <a:endParaRPr lang="en-GB"/>
          </a:p>
        </p:txBody>
      </p:sp>
      <p:sp>
        <p:nvSpPr>
          <p:cNvPr id="6" name="Footer Placeholder 5"/>
          <p:cNvSpPr>
            <a:spLocks noGrp="1"/>
          </p:cNvSpPr>
          <p:nvPr>
            <p:ph type="ftr" sz="quarter" idx="11"/>
          </p:nvPr>
        </p:nvSpPr>
        <p:spPr>
          <a:xfrm>
            <a:off x="685800" y="379941"/>
            <a:ext cx="6991492" cy="365125"/>
          </a:xfrm>
        </p:spPr>
        <p:txBody>
          <a:bodyPr/>
          <a:lstStyle/>
          <a:p>
            <a:endParaRPr lang="en-GB"/>
          </a:p>
        </p:txBody>
      </p:sp>
      <p:sp>
        <p:nvSpPr>
          <p:cNvPr id="7" name="Slide Number Placeholder 6"/>
          <p:cNvSpPr>
            <a:spLocks noGrp="1"/>
          </p:cNvSpPr>
          <p:nvPr>
            <p:ph type="sldNum" sz="quarter" idx="12"/>
          </p:nvPr>
        </p:nvSpPr>
        <p:spPr>
          <a:xfrm>
            <a:off x="10862452" y="381000"/>
            <a:ext cx="643748" cy="365125"/>
          </a:xfrm>
        </p:spPr>
        <p:txBody>
          <a:bodyPr/>
          <a:lstStyle/>
          <a:p>
            <a:fld id="{F7A28EF1-2D32-4671-B147-1069AE7C4F23}" type="slidenum">
              <a:rPr lang="en-GB" smtClean="0"/>
              <a:t>‹#›</a:t>
            </a:fld>
            <a:endParaRPr lang="en-GB"/>
          </a:p>
        </p:txBody>
      </p:sp>
    </p:spTree>
    <p:extLst>
      <p:ext uri="{BB962C8B-B14F-4D97-AF65-F5344CB8AC3E}">
        <p14:creationId xmlns:p14="http://schemas.microsoft.com/office/powerpoint/2010/main" val="2880000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84C37979-CE61-464F-B41D-020E1C187FAA}" type="datetimeFigureOut">
              <a:rPr lang="en-GB" smtClean="0"/>
              <a:t>17/06/2019</a:t>
            </a:fld>
            <a:endParaRPr lang="en-GB"/>
          </a:p>
        </p:txBody>
      </p:sp>
      <p:sp>
        <p:nvSpPr>
          <p:cNvPr id="6" name="Footer Placeholder 5"/>
          <p:cNvSpPr>
            <a:spLocks noGrp="1"/>
          </p:cNvSpPr>
          <p:nvPr>
            <p:ph type="ftr" sz="quarter" idx="11"/>
          </p:nvPr>
        </p:nvSpPr>
        <p:spPr>
          <a:xfrm>
            <a:off x="685800" y="379941"/>
            <a:ext cx="6991492" cy="365125"/>
          </a:xfrm>
        </p:spPr>
        <p:txBody>
          <a:bodyPr/>
          <a:lstStyle/>
          <a:p>
            <a:endParaRPr lang="en-GB"/>
          </a:p>
        </p:txBody>
      </p:sp>
      <p:sp>
        <p:nvSpPr>
          <p:cNvPr id="7" name="Slide Number Placeholder 6"/>
          <p:cNvSpPr>
            <a:spLocks noGrp="1"/>
          </p:cNvSpPr>
          <p:nvPr>
            <p:ph type="sldNum" sz="quarter" idx="12"/>
          </p:nvPr>
        </p:nvSpPr>
        <p:spPr>
          <a:xfrm>
            <a:off x="10862452" y="381000"/>
            <a:ext cx="643748" cy="365125"/>
          </a:xfrm>
        </p:spPr>
        <p:txBody>
          <a:bodyPr/>
          <a:lstStyle/>
          <a:p>
            <a:fld id="{F7A28EF1-2D32-4671-B147-1069AE7C4F23}" type="slidenum">
              <a:rPr lang="en-GB" smtClean="0"/>
              <a:t>‹#›</a:t>
            </a:fld>
            <a:endParaRPr lang="en-GB"/>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37982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84C37979-CE61-464F-B41D-020E1C187FAA}" type="datetimeFigureOut">
              <a:rPr lang="en-GB" smtClean="0"/>
              <a:t>17/06/2019</a:t>
            </a:fld>
            <a:endParaRPr lang="en-GB"/>
          </a:p>
        </p:txBody>
      </p:sp>
      <p:sp>
        <p:nvSpPr>
          <p:cNvPr id="6" name="Footer Placeholder 5"/>
          <p:cNvSpPr>
            <a:spLocks noGrp="1"/>
          </p:cNvSpPr>
          <p:nvPr>
            <p:ph type="ftr" sz="quarter" idx="11"/>
          </p:nvPr>
        </p:nvSpPr>
        <p:spPr>
          <a:xfrm>
            <a:off x="685800" y="378883"/>
            <a:ext cx="6991492" cy="365125"/>
          </a:xfrm>
        </p:spPr>
        <p:txBody>
          <a:bodyPr/>
          <a:lstStyle/>
          <a:p>
            <a:endParaRPr lang="en-GB"/>
          </a:p>
        </p:txBody>
      </p:sp>
      <p:sp>
        <p:nvSpPr>
          <p:cNvPr id="7" name="Slide Number Placeholder 6"/>
          <p:cNvSpPr>
            <a:spLocks noGrp="1"/>
          </p:cNvSpPr>
          <p:nvPr>
            <p:ph type="sldNum" sz="quarter" idx="12"/>
          </p:nvPr>
        </p:nvSpPr>
        <p:spPr>
          <a:xfrm>
            <a:off x="10862452" y="381000"/>
            <a:ext cx="643748" cy="365125"/>
          </a:xfrm>
        </p:spPr>
        <p:txBody>
          <a:bodyPr/>
          <a:lstStyle/>
          <a:p>
            <a:fld id="{F7A28EF1-2D32-4671-B147-1069AE7C4F23}" type="slidenum">
              <a:rPr lang="en-GB" smtClean="0"/>
              <a:t>‹#›</a:t>
            </a:fld>
            <a:endParaRPr lang="en-GB"/>
          </a:p>
        </p:txBody>
      </p:sp>
    </p:spTree>
    <p:extLst>
      <p:ext uri="{BB962C8B-B14F-4D97-AF65-F5344CB8AC3E}">
        <p14:creationId xmlns:p14="http://schemas.microsoft.com/office/powerpoint/2010/main" val="2471533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84C37979-CE61-464F-B41D-020E1C187FAA}" type="datetimeFigureOut">
              <a:rPr lang="en-GB" smtClean="0"/>
              <a:t>17/06/2019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7A28EF1-2D32-4671-B147-1069AE7C4F23}" type="slidenum">
              <a:rPr lang="en-GB" smtClean="0"/>
              <a:t>‹#›</a:t>
            </a:fld>
            <a:endParaRPr lang="en-GB"/>
          </a:p>
        </p:txBody>
      </p:sp>
    </p:spTree>
    <p:extLst>
      <p:ext uri="{BB962C8B-B14F-4D97-AF65-F5344CB8AC3E}">
        <p14:creationId xmlns:p14="http://schemas.microsoft.com/office/powerpoint/2010/main" val="1765541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84C37979-CE61-464F-B41D-020E1C187FAA}" type="datetimeFigureOut">
              <a:rPr lang="en-GB" smtClean="0"/>
              <a:t>17/06/2019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7A28EF1-2D32-4671-B147-1069AE7C4F23}" type="slidenum">
              <a:rPr lang="en-GB" smtClean="0"/>
              <a:t>‹#›</a:t>
            </a:fld>
            <a:endParaRPr lang="en-GB"/>
          </a:p>
        </p:txBody>
      </p:sp>
    </p:spTree>
    <p:extLst>
      <p:ext uri="{BB962C8B-B14F-4D97-AF65-F5344CB8AC3E}">
        <p14:creationId xmlns:p14="http://schemas.microsoft.com/office/powerpoint/2010/main" val="391540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C37979-CE61-464F-B41D-020E1C187FAA}" type="datetimeFigureOut">
              <a:rPr lang="en-GB" smtClean="0"/>
              <a:t>17/06/2019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A28EF1-2D32-4671-B147-1069AE7C4F23}" type="slidenum">
              <a:rPr lang="en-GB" smtClean="0"/>
              <a:t>‹#›</a:t>
            </a:fld>
            <a:endParaRPr lang="en-GB"/>
          </a:p>
        </p:txBody>
      </p:sp>
    </p:spTree>
    <p:extLst>
      <p:ext uri="{BB962C8B-B14F-4D97-AF65-F5344CB8AC3E}">
        <p14:creationId xmlns:p14="http://schemas.microsoft.com/office/powerpoint/2010/main" val="3507252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84C37979-CE61-464F-B41D-020E1C187FAA}" type="datetimeFigureOut">
              <a:rPr lang="en-GB" smtClean="0"/>
              <a:t>17/06/2019</a:t>
            </a:fld>
            <a:endParaRPr lang="en-GB"/>
          </a:p>
        </p:txBody>
      </p:sp>
      <p:sp>
        <p:nvSpPr>
          <p:cNvPr id="5" name="Footer Placeholder 4"/>
          <p:cNvSpPr>
            <a:spLocks noGrp="1"/>
          </p:cNvSpPr>
          <p:nvPr>
            <p:ph type="ftr" sz="quarter" idx="11"/>
          </p:nvPr>
        </p:nvSpPr>
        <p:spPr>
          <a:xfrm>
            <a:off x="685800" y="381000"/>
            <a:ext cx="6991492" cy="365125"/>
          </a:xfrm>
        </p:spPr>
        <p:txBody>
          <a:bodyPr/>
          <a:lstStyle/>
          <a:p>
            <a:endParaRPr lang="en-GB"/>
          </a:p>
        </p:txBody>
      </p:sp>
      <p:sp>
        <p:nvSpPr>
          <p:cNvPr id="6" name="Slide Number Placeholder 5"/>
          <p:cNvSpPr>
            <a:spLocks noGrp="1"/>
          </p:cNvSpPr>
          <p:nvPr>
            <p:ph type="sldNum" sz="quarter" idx="12"/>
          </p:nvPr>
        </p:nvSpPr>
        <p:spPr>
          <a:xfrm>
            <a:off x="10862452" y="381000"/>
            <a:ext cx="643748" cy="365125"/>
          </a:xfrm>
        </p:spPr>
        <p:txBody>
          <a:bodyPr/>
          <a:lstStyle/>
          <a:p>
            <a:fld id="{F7A28EF1-2D32-4671-B147-1069AE7C4F23}" type="slidenum">
              <a:rPr lang="en-GB" smtClean="0"/>
              <a:t>‹#›</a:t>
            </a:fld>
            <a:endParaRPr lang="en-GB"/>
          </a:p>
        </p:txBody>
      </p:sp>
    </p:spTree>
    <p:extLst>
      <p:ext uri="{BB962C8B-B14F-4D97-AF65-F5344CB8AC3E}">
        <p14:creationId xmlns:p14="http://schemas.microsoft.com/office/powerpoint/2010/main" val="659405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C37979-CE61-464F-B41D-020E1C187FAA}" type="datetimeFigureOut">
              <a:rPr lang="en-GB" smtClean="0"/>
              <a:t>17/06/2019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A28EF1-2D32-4671-B147-1069AE7C4F23}" type="slidenum">
              <a:rPr lang="en-GB" smtClean="0"/>
              <a:t>‹#›</a:t>
            </a:fld>
            <a:endParaRPr lang="en-GB"/>
          </a:p>
        </p:txBody>
      </p:sp>
    </p:spTree>
    <p:extLst>
      <p:ext uri="{BB962C8B-B14F-4D97-AF65-F5344CB8AC3E}">
        <p14:creationId xmlns:p14="http://schemas.microsoft.com/office/powerpoint/2010/main" val="3835603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84C37979-CE61-464F-B41D-020E1C187FAA}" type="datetimeFigureOut">
              <a:rPr lang="en-GB" smtClean="0"/>
              <a:t>17/06/2019</a:t>
            </a:fld>
            <a:endParaRPr lang="en-GB"/>
          </a:p>
        </p:txBody>
      </p:sp>
      <p:sp>
        <p:nvSpPr>
          <p:cNvPr id="5" name="Footer Placeholder 4"/>
          <p:cNvSpPr>
            <a:spLocks noGrp="1"/>
          </p:cNvSpPr>
          <p:nvPr>
            <p:ph type="ftr" sz="quarter" idx="11"/>
          </p:nvPr>
        </p:nvSpPr>
        <p:spPr>
          <a:xfrm>
            <a:off x="685800" y="381001"/>
            <a:ext cx="6991492" cy="364065"/>
          </a:xfrm>
        </p:spPr>
        <p:txBody>
          <a:bodyPr/>
          <a:lstStyle/>
          <a:p>
            <a:endParaRPr lang="en-GB"/>
          </a:p>
        </p:txBody>
      </p:sp>
      <p:sp>
        <p:nvSpPr>
          <p:cNvPr id="6" name="Slide Number Placeholder 5"/>
          <p:cNvSpPr>
            <a:spLocks noGrp="1"/>
          </p:cNvSpPr>
          <p:nvPr>
            <p:ph type="sldNum" sz="quarter" idx="12"/>
          </p:nvPr>
        </p:nvSpPr>
        <p:spPr>
          <a:xfrm>
            <a:off x="10862452" y="381000"/>
            <a:ext cx="643748" cy="365125"/>
          </a:xfrm>
        </p:spPr>
        <p:txBody>
          <a:bodyPr/>
          <a:lstStyle/>
          <a:p>
            <a:fld id="{F7A28EF1-2D32-4671-B147-1069AE7C4F23}" type="slidenum">
              <a:rPr lang="en-GB" smtClean="0"/>
              <a:t>‹#›</a:t>
            </a:fld>
            <a:endParaRPr lang="en-GB"/>
          </a:p>
        </p:txBody>
      </p:sp>
    </p:spTree>
    <p:extLst>
      <p:ext uri="{BB962C8B-B14F-4D97-AF65-F5344CB8AC3E}">
        <p14:creationId xmlns:p14="http://schemas.microsoft.com/office/powerpoint/2010/main" val="2665823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2194559"/>
            <a:ext cx="5334000" cy="4024125"/>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84C37979-CE61-464F-B41D-020E1C187FAA}" type="datetimeFigureOut">
              <a:rPr lang="en-GB" smtClean="0"/>
              <a:t>17/06/2019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7A28EF1-2D32-4671-B147-1069AE7C4F23}" type="slidenum">
              <a:rPr lang="en-GB" smtClean="0"/>
              <a:t>‹#›</a:t>
            </a:fld>
            <a:endParaRPr lang="en-GB"/>
          </a:p>
        </p:txBody>
      </p:sp>
    </p:spTree>
    <p:extLst>
      <p:ext uri="{BB962C8B-B14F-4D97-AF65-F5344CB8AC3E}">
        <p14:creationId xmlns:p14="http://schemas.microsoft.com/office/powerpoint/2010/main" val="1131763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C37979-CE61-464F-B41D-020E1C187FAA}" type="datetimeFigureOut">
              <a:rPr lang="en-GB" smtClean="0"/>
              <a:t>17/06/2019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7A28EF1-2D32-4671-B147-1069AE7C4F23}" type="slidenum">
              <a:rPr lang="en-GB" smtClean="0"/>
              <a:t>‹#›</a:t>
            </a:fld>
            <a:endParaRPr lang="en-GB"/>
          </a:p>
        </p:txBody>
      </p:sp>
    </p:spTree>
    <p:extLst>
      <p:ext uri="{BB962C8B-B14F-4D97-AF65-F5344CB8AC3E}">
        <p14:creationId xmlns:p14="http://schemas.microsoft.com/office/powerpoint/2010/main" val="607637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C37979-CE61-464F-B41D-020E1C187FAA}" type="datetimeFigureOut">
              <a:rPr lang="en-GB" smtClean="0"/>
              <a:t>17/06/2019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7A28EF1-2D32-4671-B147-1069AE7C4F23}" type="slidenum">
              <a:rPr lang="en-GB" smtClean="0"/>
              <a:t>‹#›</a:t>
            </a:fld>
            <a:endParaRPr lang="en-GB"/>
          </a:p>
        </p:txBody>
      </p:sp>
    </p:spTree>
    <p:extLst>
      <p:ext uri="{BB962C8B-B14F-4D97-AF65-F5344CB8AC3E}">
        <p14:creationId xmlns:p14="http://schemas.microsoft.com/office/powerpoint/2010/main" val="18608920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C37979-CE61-464F-B41D-020E1C187FAA}" type="datetimeFigureOut">
              <a:rPr lang="en-GB" smtClean="0"/>
              <a:t>17/06/2019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7A28EF1-2D32-4671-B147-1069AE7C4F23}" type="slidenum">
              <a:rPr lang="en-GB" smtClean="0"/>
              <a:t>‹#›</a:t>
            </a:fld>
            <a:endParaRPr lang="en-GB"/>
          </a:p>
        </p:txBody>
      </p:sp>
    </p:spTree>
    <p:extLst>
      <p:ext uri="{BB962C8B-B14F-4D97-AF65-F5344CB8AC3E}">
        <p14:creationId xmlns:p14="http://schemas.microsoft.com/office/powerpoint/2010/main" val="340672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4C37979-CE61-464F-B41D-020E1C187FAA}" type="datetimeFigureOut">
              <a:rPr lang="en-GB" smtClean="0"/>
              <a:t>17/06/2019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7A28EF1-2D32-4671-B147-1069AE7C4F23}" type="slidenum">
              <a:rPr lang="en-GB" smtClean="0"/>
              <a:t>‹#›</a:t>
            </a:fld>
            <a:endParaRPr lang="en-GB"/>
          </a:p>
        </p:txBody>
      </p:sp>
    </p:spTree>
    <p:extLst>
      <p:ext uri="{BB962C8B-B14F-4D97-AF65-F5344CB8AC3E}">
        <p14:creationId xmlns:p14="http://schemas.microsoft.com/office/powerpoint/2010/main" val="21586562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4C37979-CE61-464F-B41D-020E1C187FAA}" type="datetimeFigureOut">
              <a:rPr lang="en-GB" smtClean="0"/>
              <a:t>17/06/2019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7A28EF1-2D32-4671-B147-1069AE7C4F23}" type="slidenum">
              <a:rPr lang="en-GB" smtClean="0"/>
              <a:t>‹#›</a:t>
            </a:fld>
            <a:endParaRPr lang="en-GB"/>
          </a:p>
        </p:txBody>
      </p:sp>
    </p:spTree>
    <p:extLst>
      <p:ext uri="{BB962C8B-B14F-4D97-AF65-F5344CB8AC3E}">
        <p14:creationId xmlns:p14="http://schemas.microsoft.com/office/powerpoint/2010/main" val="1715263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3-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4C37979-CE61-464F-B41D-020E1C187FAA}" type="datetimeFigureOut">
              <a:rPr lang="en-GB" smtClean="0"/>
              <a:t>17/06/2019</a:t>
            </a:fld>
            <a:endParaRPr lang="en-GB"/>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7A28EF1-2D32-4671-B147-1069AE7C4F23}" type="slidenum">
              <a:rPr lang="en-GB" smtClean="0"/>
              <a:t>‹#›</a:t>
            </a:fld>
            <a:endParaRPr lang="en-GB"/>
          </a:p>
        </p:txBody>
      </p:sp>
    </p:spTree>
    <p:extLst>
      <p:ext uri="{BB962C8B-B14F-4D97-AF65-F5344CB8AC3E}">
        <p14:creationId xmlns:p14="http://schemas.microsoft.com/office/powerpoint/2010/main" val="1023432939"/>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 id="2147483771" r:id="rId12"/>
    <p:sldLayoutId id="2147483772" r:id="rId13"/>
    <p:sldLayoutId id="2147483773" r:id="rId14"/>
    <p:sldLayoutId id="2147483774" r:id="rId15"/>
    <p:sldLayoutId id="2147483775" r:id="rId16"/>
    <p:sldLayoutId id="2147483776"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r" defTabSz="914400" rtl="0" eaLnBrk="1" latinLnBrk="0" hangingPunct="1">
        <a:lnSpc>
          <a:spcPct val="90000"/>
        </a:lnSpc>
        <a:spcBef>
          <a:spcPct val="0"/>
        </a:spcBef>
        <a:buNone/>
        <a:defRPr sz="4800" kern="1200" cap="none" baseline="0">
          <a:solidFill>
            <a:schemeClr val="tx1"/>
          </a:solidFill>
          <a:latin typeface="Britannic Bold" panose="020B0903060703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Gill Sans MT" panose="020B050202010402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600" kern="1200">
          <a:solidFill>
            <a:schemeClr val="tx1"/>
          </a:solidFill>
          <a:latin typeface="Gill Sans MT" panose="020B050202010402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Gill Sans MT" panose="020B050202010402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Gill Sans MT" panose="020B050202010402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Gill Sans MT" panose="020B050202010402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E8D9F-2EA5-4B77-AD22-6F0DE4BB9396}"/>
              </a:ext>
            </a:extLst>
          </p:cNvPr>
          <p:cNvSpPr>
            <a:spLocks noGrp="1"/>
          </p:cNvSpPr>
          <p:nvPr>
            <p:ph type="ctrTitle"/>
          </p:nvPr>
        </p:nvSpPr>
        <p:spPr/>
        <p:txBody>
          <a:bodyPr/>
          <a:lstStyle/>
          <a:p>
            <a:r>
              <a:rPr lang="en-GB" dirty="0"/>
              <a:t>Financial Report</a:t>
            </a:r>
          </a:p>
        </p:txBody>
      </p:sp>
      <p:sp>
        <p:nvSpPr>
          <p:cNvPr id="3" name="Subtitle 2">
            <a:extLst>
              <a:ext uri="{FF2B5EF4-FFF2-40B4-BE49-F238E27FC236}">
                <a16:creationId xmlns:a16="http://schemas.microsoft.com/office/drawing/2014/main" id="{4A6ACA0A-BBFA-4936-A007-F692731B8448}"/>
              </a:ext>
            </a:extLst>
          </p:cNvPr>
          <p:cNvSpPr>
            <a:spLocks noGrp="1"/>
          </p:cNvSpPr>
          <p:nvPr>
            <p:ph type="subTitle" idx="1"/>
          </p:nvPr>
        </p:nvSpPr>
        <p:spPr>
          <a:xfrm>
            <a:off x="1371600" y="3632201"/>
            <a:ext cx="9448800" cy="1402508"/>
          </a:xfrm>
        </p:spPr>
        <p:txBody>
          <a:bodyPr>
            <a:normAutofit/>
          </a:bodyPr>
          <a:lstStyle/>
          <a:p>
            <a:r>
              <a:rPr lang="en-GB" sz="3600" dirty="0"/>
              <a:t>2019 UHMLG AGM</a:t>
            </a:r>
          </a:p>
          <a:p>
            <a:r>
              <a:rPr lang="en-GB" sz="3600" dirty="0"/>
              <a:t>Ric Paul, UHMLG Treasurer</a:t>
            </a:r>
          </a:p>
        </p:txBody>
      </p:sp>
    </p:spTree>
    <p:extLst>
      <p:ext uri="{BB962C8B-B14F-4D97-AF65-F5344CB8AC3E}">
        <p14:creationId xmlns:p14="http://schemas.microsoft.com/office/powerpoint/2010/main" val="32073842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3F2EE-2404-4323-A440-B94CF04AB0CD}"/>
              </a:ext>
            </a:extLst>
          </p:cNvPr>
          <p:cNvSpPr>
            <a:spLocks noGrp="1"/>
          </p:cNvSpPr>
          <p:nvPr>
            <p:ph type="title"/>
          </p:nvPr>
        </p:nvSpPr>
        <p:spPr/>
        <p:txBody>
          <a:bodyPr/>
          <a:lstStyle/>
          <a:p>
            <a:r>
              <a:rPr lang="en-GB" dirty="0"/>
              <a:t>Events</a:t>
            </a:r>
          </a:p>
        </p:txBody>
      </p:sp>
      <p:graphicFrame>
        <p:nvGraphicFramePr>
          <p:cNvPr id="4" name="Content Placeholder 3">
            <a:extLst>
              <a:ext uri="{FF2B5EF4-FFF2-40B4-BE49-F238E27FC236}">
                <a16:creationId xmlns:a16="http://schemas.microsoft.com/office/drawing/2014/main" id="{6DB16157-741D-4DE2-A7CA-430AAA210F5B}"/>
              </a:ext>
            </a:extLst>
          </p:cNvPr>
          <p:cNvGraphicFramePr>
            <a:graphicFrameLocks noGrp="1"/>
          </p:cNvGraphicFramePr>
          <p:nvPr>
            <p:ph idx="1"/>
            <p:extLst>
              <p:ext uri="{D42A27DB-BD31-4B8C-83A1-F6EECF244321}">
                <p14:modId xmlns:p14="http://schemas.microsoft.com/office/powerpoint/2010/main" val="661187426"/>
              </p:ext>
            </p:extLst>
          </p:nvPr>
        </p:nvGraphicFramePr>
        <p:xfrm>
          <a:off x="468923" y="2057401"/>
          <a:ext cx="11254155" cy="4088480"/>
        </p:xfrm>
        <a:graphic>
          <a:graphicData uri="http://schemas.openxmlformats.org/drawingml/2006/table">
            <a:tbl>
              <a:tblPr firstRow="1" bandRow="1">
                <a:tableStyleId>{5C22544A-7EE6-4342-B048-85BDC9FD1C3A}</a:tableStyleId>
              </a:tblPr>
              <a:tblGrid>
                <a:gridCol w="4338804">
                  <a:extLst>
                    <a:ext uri="{9D8B030D-6E8A-4147-A177-3AD203B41FA5}">
                      <a16:colId xmlns:a16="http://schemas.microsoft.com/office/drawing/2014/main" val="3224928811"/>
                    </a:ext>
                  </a:extLst>
                </a:gridCol>
                <a:gridCol w="2305117">
                  <a:extLst>
                    <a:ext uri="{9D8B030D-6E8A-4147-A177-3AD203B41FA5}">
                      <a16:colId xmlns:a16="http://schemas.microsoft.com/office/drawing/2014/main" val="3760733073"/>
                    </a:ext>
                  </a:extLst>
                </a:gridCol>
                <a:gridCol w="2305117">
                  <a:extLst>
                    <a:ext uri="{9D8B030D-6E8A-4147-A177-3AD203B41FA5}">
                      <a16:colId xmlns:a16="http://schemas.microsoft.com/office/drawing/2014/main" val="1898430229"/>
                    </a:ext>
                  </a:extLst>
                </a:gridCol>
                <a:gridCol w="2305117">
                  <a:extLst>
                    <a:ext uri="{9D8B030D-6E8A-4147-A177-3AD203B41FA5}">
                      <a16:colId xmlns:a16="http://schemas.microsoft.com/office/drawing/2014/main" val="2667889262"/>
                    </a:ext>
                  </a:extLst>
                </a:gridCol>
              </a:tblGrid>
              <a:tr h="495878">
                <a:tc>
                  <a:txBody>
                    <a:bodyPr/>
                    <a:lstStyle/>
                    <a:p>
                      <a:pPr algn="ctr"/>
                      <a:r>
                        <a:rPr lang="en-GB" sz="2800" dirty="0">
                          <a:latin typeface="Gill Sans MT" panose="020B0502020104020203" pitchFamily="34" charset="0"/>
                        </a:rPr>
                        <a:t>Event</a:t>
                      </a:r>
                    </a:p>
                  </a:txBody>
                  <a:tcPr anchor="ctr"/>
                </a:tc>
                <a:tc>
                  <a:txBody>
                    <a:bodyPr/>
                    <a:lstStyle/>
                    <a:p>
                      <a:pPr algn="ctr"/>
                      <a:r>
                        <a:rPr lang="en-GB" sz="2800" dirty="0">
                          <a:latin typeface="Gill Sans MT" panose="020B0502020104020203" pitchFamily="34" charset="0"/>
                        </a:rPr>
                        <a:t>Income</a:t>
                      </a:r>
                    </a:p>
                  </a:txBody>
                  <a:tcPr anchor="ctr"/>
                </a:tc>
                <a:tc>
                  <a:txBody>
                    <a:bodyPr/>
                    <a:lstStyle/>
                    <a:p>
                      <a:pPr algn="ctr"/>
                      <a:r>
                        <a:rPr lang="en-GB" sz="2000" dirty="0">
                          <a:latin typeface="Gill Sans MT" panose="020B0502020104020203" pitchFamily="34" charset="0"/>
                        </a:rPr>
                        <a:t>Outstanding</a:t>
                      </a:r>
                    </a:p>
                  </a:txBody>
                  <a:tcPr anchor="ctr"/>
                </a:tc>
                <a:tc>
                  <a:txBody>
                    <a:bodyPr/>
                    <a:lstStyle/>
                    <a:p>
                      <a:pPr algn="ctr"/>
                      <a:r>
                        <a:rPr lang="en-GB" sz="2800" dirty="0">
                          <a:latin typeface="Gill Sans MT" panose="020B0502020104020203" pitchFamily="34" charset="0"/>
                        </a:rPr>
                        <a:t>Balance</a:t>
                      </a:r>
                    </a:p>
                  </a:txBody>
                  <a:tcPr anchor="ctr"/>
                </a:tc>
                <a:extLst>
                  <a:ext uri="{0D108BD9-81ED-4DB2-BD59-A6C34878D82A}">
                    <a16:rowId xmlns:a16="http://schemas.microsoft.com/office/drawing/2014/main" val="3336268569"/>
                  </a:ext>
                </a:extLst>
              </a:tr>
              <a:tr h="892580">
                <a:tc>
                  <a:txBody>
                    <a:bodyPr/>
                    <a:lstStyle/>
                    <a:p>
                      <a:r>
                        <a:rPr lang="en-GB" sz="2800" dirty="0">
                          <a:latin typeface="Gill Sans MT" panose="020B0502020104020203" pitchFamily="34" charset="0"/>
                        </a:rPr>
                        <a:t>2018 Spring Forum</a:t>
                      </a:r>
                    </a:p>
                  </a:txBody>
                  <a:tcPr anchor="ctr"/>
                </a:tc>
                <a:tc>
                  <a:txBody>
                    <a:bodyPr/>
                    <a:lstStyle/>
                    <a:p>
                      <a:pPr algn="r"/>
                      <a:r>
                        <a:rPr lang="en-GB" sz="3200" dirty="0">
                          <a:solidFill>
                            <a:schemeClr val="accent4">
                              <a:lumMod val="75000"/>
                            </a:schemeClr>
                          </a:solidFill>
                          <a:latin typeface="Gill Sans MT" panose="020B0502020104020203" pitchFamily="34" charset="0"/>
                        </a:rPr>
                        <a:t>£6,800</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2400" dirty="0">
                          <a:solidFill>
                            <a:schemeClr val="accent1"/>
                          </a:solidFill>
                          <a:latin typeface="Gill Sans MT" panose="020B0502020104020203" pitchFamily="34" charset="0"/>
                        </a:rPr>
                        <a:t>-£200</a:t>
                      </a:r>
                    </a:p>
                  </a:txBody>
                  <a:tcPr anchor="ctr"/>
                </a:tc>
                <a:tc>
                  <a:txBody>
                    <a:bodyPr/>
                    <a:lstStyle/>
                    <a:p>
                      <a:pPr algn="r"/>
                      <a:r>
                        <a:rPr lang="en-GB" sz="3200" dirty="0">
                          <a:solidFill>
                            <a:schemeClr val="accent4">
                              <a:lumMod val="75000"/>
                            </a:schemeClr>
                          </a:solidFill>
                          <a:latin typeface="Gill Sans MT" panose="020B0502020104020203" pitchFamily="34" charset="0"/>
                        </a:rPr>
                        <a:t>£2,800</a:t>
                      </a:r>
                    </a:p>
                  </a:txBody>
                  <a:tcPr anchor="ctr"/>
                </a:tc>
                <a:extLst>
                  <a:ext uri="{0D108BD9-81ED-4DB2-BD59-A6C34878D82A}">
                    <a16:rowId xmlns:a16="http://schemas.microsoft.com/office/drawing/2014/main" val="3364085151"/>
                  </a:ext>
                </a:extLst>
              </a:tr>
              <a:tr h="892580">
                <a:tc>
                  <a:txBody>
                    <a:bodyPr/>
                    <a:lstStyle/>
                    <a:p>
                      <a:r>
                        <a:rPr lang="en-GB" sz="2800" dirty="0">
                          <a:latin typeface="Gill Sans MT" panose="020B0502020104020203" pitchFamily="34" charset="0"/>
                        </a:rPr>
                        <a:t>2018 Autumn Conference</a:t>
                      </a:r>
                    </a:p>
                  </a:txBody>
                  <a:tcPr anchor="ctr"/>
                </a:tc>
                <a:tc>
                  <a:txBody>
                    <a:bodyPr/>
                    <a:lstStyle/>
                    <a:p>
                      <a:pPr algn="r"/>
                      <a:r>
                        <a:rPr lang="en-GB" sz="3200" dirty="0">
                          <a:solidFill>
                            <a:schemeClr val="accent4">
                              <a:lumMod val="75000"/>
                            </a:schemeClr>
                          </a:solidFill>
                          <a:latin typeface="Gill Sans MT" panose="020B0502020104020203" pitchFamily="34" charset="0"/>
                        </a:rPr>
                        <a:t>£4,700</a:t>
                      </a:r>
                    </a:p>
                  </a:txBody>
                  <a:tcPr anchor="ctr"/>
                </a:tc>
                <a:tc>
                  <a:txBody>
                    <a:bodyPr/>
                    <a:lstStyle/>
                    <a:p>
                      <a:pPr algn="r"/>
                      <a:r>
                        <a:rPr lang="en-GB" sz="2400" dirty="0">
                          <a:solidFill>
                            <a:schemeClr val="accent1"/>
                          </a:solidFill>
                          <a:latin typeface="Gill Sans MT" panose="020B0502020104020203" pitchFamily="34" charset="0"/>
                        </a:rPr>
                        <a:t>-£130</a:t>
                      </a:r>
                    </a:p>
                  </a:txBody>
                  <a:tcPr anchor="ctr"/>
                </a:tc>
                <a:tc>
                  <a:txBody>
                    <a:bodyPr/>
                    <a:lstStyle/>
                    <a:p>
                      <a:pPr algn="r"/>
                      <a:r>
                        <a:rPr lang="en-GB" sz="3200" dirty="0">
                          <a:solidFill>
                            <a:schemeClr val="accent1"/>
                          </a:solidFill>
                          <a:latin typeface="Gill Sans MT" panose="020B0502020104020203" pitchFamily="34" charset="0"/>
                        </a:rPr>
                        <a:t>-£230</a:t>
                      </a:r>
                    </a:p>
                  </a:txBody>
                  <a:tcPr anchor="ctr"/>
                </a:tc>
                <a:extLst>
                  <a:ext uri="{0D108BD9-81ED-4DB2-BD59-A6C34878D82A}">
                    <a16:rowId xmlns:a16="http://schemas.microsoft.com/office/drawing/2014/main" val="773987731"/>
                  </a:ext>
                </a:extLst>
              </a:tr>
              <a:tr h="892580">
                <a:tc>
                  <a:txBody>
                    <a:bodyPr/>
                    <a:lstStyle/>
                    <a:p>
                      <a:r>
                        <a:rPr lang="en-GB" sz="2800" dirty="0">
                          <a:latin typeface="Gill Sans MT" panose="020B0502020104020203" pitchFamily="34" charset="0"/>
                        </a:rPr>
                        <a:t>2019 Spring Forum</a:t>
                      </a:r>
                    </a:p>
                  </a:txBody>
                  <a:tcPr anchor="ctr"/>
                </a:tc>
                <a:tc>
                  <a:txBody>
                    <a:bodyPr/>
                    <a:lstStyle/>
                    <a:p>
                      <a:pPr algn="r"/>
                      <a:r>
                        <a:rPr lang="en-GB" sz="3200" dirty="0">
                          <a:solidFill>
                            <a:schemeClr val="accent4">
                              <a:lumMod val="75000"/>
                            </a:schemeClr>
                          </a:solidFill>
                          <a:latin typeface="Gill Sans MT" panose="020B0502020104020203" pitchFamily="34" charset="0"/>
                        </a:rPr>
                        <a:t>£6,400</a:t>
                      </a:r>
                    </a:p>
                  </a:txBody>
                  <a:tcPr anchor="ctr"/>
                </a:tc>
                <a:tc>
                  <a:txBody>
                    <a:bodyPr/>
                    <a:lstStyle/>
                    <a:p>
                      <a:pPr algn="r"/>
                      <a:r>
                        <a:rPr lang="en-GB" sz="2400" dirty="0">
                          <a:solidFill>
                            <a:schemeClr val="accent1"/>
                          </a:solidFill>
                          <a:latin typeface="Gill Sans MT" panose="020B0502020104020203" pitchFamily="34" charset="0"/>
                        </a:rPr>
                        <a:t>-£240</a:t>
                      </a:r>
                    </a:p>
                  </a:txBody>
                  <a:tcPr anchor="ctr"/>
                </a:tc>
                <a:tc>
                  <a:txBody>
                    <a:bodyPr/>
                    <a:lstStyle/>
                    <a:p>
                      <a:pPr algn="r"/>
                      <a:r>
                        <a:rPr lang="en-GB" sz="3200" dirty="0">
                          <a:solidFill>
                            <a:schemeClr val="accent1"/>
                          </a:solidFill>
                          <a:latin typeface="Gill Sans MT" panose="020B0502020104020203" pitchFamily="34" charset="0"/>
                        </a:rPr>
                        <a:t>-£220</a:t>
                      </a:r>
                    </a:p>
                  </a:txBody>
                  <a:tcPr anchor="ctr"/>
                </a:tc>
                <a:extLst>
                  <a:ext uri="{0D108BD9-81ED-4DB2-BD59-A6C34878D82A}">
                    <a16:rowId xmlns:a16="http://schemas.microsoft.com/office/drawing/2014/main" val="2981879020"/>
                  </a:ext>
                </a:extLst>
              </a:tr>
              <a:tr h="892580">
                <a:tc>
                  <a:txBody>
                    <a:bodyPr/>
                    <a:lstStyle/>
                    <a:p>
                      <a:r>
                        <a:rPr lang="en-GB" sz="2800" dirty="0">
                          <a:latin typeface="Gill Sans MT" panose="020B0502020104020203" pitchFamily="34" charset="0"/>
                        </a:rPr>
                        <a:t>2019 Summer Conference</a:t>
                      </a:r>
                    </a:p>
                  </a:txBody>
                  <a:tcPr anchor="ctr"/>
                </a:tc>
                <a:tc>
                  <a:txBody>
                    <a:bodyPr/>
                    <a:lstStyle/>
                    <a:p>
                      <a:pPr algn="r"/>
                      <a:r>
                        <a:rPr lang="en-GB" sz="3200" dirty="0">
                          <a:solidFill>
                            <a:schemeClr val="accent4">
                              <a:lumMod val="75000"/>
                            </a:schemeClr>
                          </a:solidFill>
                          <a:latin typeface="Gill Sans MT" panose="020B0502020104020203" pitchFamily="34" charset="0"/>
                        </a:rPr>
                        <a:t>£4,300</a:t>
                      </a:r>
                    </a:p>
                  </a:txBody>
                  <a:tcPr anchor="ctr"/>
                </a:tc>
                <a:tc>
                  <a:txBody>
                    <a:bodyPr/>
                    <a:lstStyle/>
                    <a:p>
                      <a:pPr algn="r"/>
                      <a:r>
                        <a:rPr lang="en-GB" sz="2400" dirty="0">
                          <a:solidFill>
                            <a:schemeClr val="accent1"/>
                          </a:solidFill>
                          <a:latin typeface="Gill Sans MT" panose="020B0502020104020203" pitchFamily="34" charset="0"/>
                        </a:rPr>
                        <a:t>-£2,500</a:t>
                      </a:r>
                    </a:p>
                  </a:txBody>
                  <a:tcPr anchor="ctr"/>
                </a:tc>
                <a:tc>
                  <a:txBody>
                    <a:bodyPr/>
                    <a:lstStyle/>
                    <a:p>
                      <a:pPr algn="r"/>
                      <a:r>
                        <a:rPr lang="en-GB" sz="3200" dirty="0">
                          <a:solidFill>
                            <a:schemeClr val="accent1"/>
                          </a:solidFill>
                          <a:latin typeface="Gill Sans MT" panose="020B0502020104020203" pitchFamily="34" charset="0"/>
                        </a:rPr>
                        <a:t>-£1,500</a:t>
                      </a:r>
                    </a:p>
                  </a:txBody>
                  <a:tcPr anchor="ctr"/>
                </a:tc>
                <a:extLst>
                  <a:ext uri="{0D108BD9-81ED-4DB2-BD59-A6C34878D82A}">
                    <a16:rowId xmlns:a16="http://schemas.microsoft.com/office/drawing/2014/main" val="691503771"/>
                  </a:ext>
                </a:extLst>
              </a:tr>
            </a:tbl>
          </a:graphicData>
        </a:graphic>
      </p:graphicFrame>
    </p:spTree>
    <p:extLst>
      <p:ext uri="{BB962C8B-B14F-4D97-AF65-F5344CB8AC3E}">
        <p14:creationId xmlns:p14="http://schemas.microsoft.com/office/powerpoint/2010/main" val="1568946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584D0-CF68-4437-83B0-978234C0F90F}"/>
              </a:ext>
            </a:extLst>
          </p:cNvPr>
          <p:cNvSpPr>
            <a:spLocks noGrp="1"/>
          </p:cNvSpPr>
          <p:nvPr>
            <p:ph type="title"/>
          </p:nvPr>
        </p:nvSpPr>
        <p:spPr/>
        <p:txBody>
          <a:bodyPr/>
          <a:lstStyle/>
          <a:p>
            <a:r>
              <a:rPr lang="en-GB" dirty="0"/>
              <a:t>2018</a:t>
            </a:r>
          </a:p>
        </p:txBody>
      </p:sp>
      <p:graphicFrame>
        <p:nvGraphicFramePr>
          <p:cNvPr id="4" name="Content Placeholder 3">
            <a:extLst>
              <a:ext uri="{FF2B5EF4-FFF2-40B4-BE49-F238E27FC236}">
                <a16:creationId xmlns:a16="http://schemas.microsoft.com/office/drawing/2014/main" id="{8FA83020-ACBB-4265-BD52-84009B8161F1}"/>
              </a:ext>
            </a:extLst>
          </p:cNvPr>
          <p:cNvGraphicFramePr>
            <a:graphicFrameLocks noGrp="1"/>
          </p:cNvGraphicFramePr>
          <p:nvPr>
            <p:ph idx="1"/>
            <p:extLst>
              <p:ext uri="{D42A27DB-BD31-4B8C-83A1-F6EECF244321}">
                <p14:modId xmlns:p14="http://schemas.microsoft.com/office/powerpoint/2010/main" val="2862264536"/>
              </p:ext>
            </p:extLst>
          </p:nvPr>
        </p:nvGraphicFramePr>
        <p:xfrm>
          <a:off x="2927074" y="1807055"/>
          <a:ext cx="6337852" cy="4053840"/>
        </p:xfrm>
        <a:graphic>
          <a:graphicData uri="http://schemas.openxmlformats.org/drawingml/2006/table">
            <a:tbl>
              <a:tblPr firstRow="1" bandRow="1">
                <a:tableStyleId>{5C22544A-7EE6-4342-B048-85BDC9FD1C3A}</a:tableStyleId>
              </a:tblPr>
              <a:tblGrid>
                <a:gridCol w="4612976">
                  <a:extLst>
                    <a:ext uri="{9D8B030D-6E8A-4147-A177-3AD203B41FA5}">
                      <a16:colId xmlns:a16="http://schemas.microsoft.com/office/drawing/2014/main" val="1355938143"/>
                    </a:ext>
                  </a:extLst>
                </a:gridCol>
                <a:gridCol w="1724876">
                  <a:extLst>
                    <a:ext uri="{9D8B030D-6E8A-4147-A177-3AD203B41FA5}">
                      <a16:colId xmlns:a16="http://schemas.microsoft.com/office/drawing/2014/main" val="3292698565"/>
                    </a:ext>
                  </a:extLst>
                </a:gridCol>
              </a:tblGrid>
              <a:tr h="370840">
                <a:tc>
                  <a:txBody>
                    <a:bodyPr/>
                    <a:lstStyle/>
                    <a:p>
                      <a:r>
                        <a:rPr lang="en-GB" sz="3200" dirty="0">
                          <a:latin typeface="Gill Sans MT" panose="020B0502020104020203" pitchFamily="34" charset="0"/>
                        </a:rPr>
                        <a:t>Item</a:t>
                      </a:r>
                    </a:p>
                  </a:txBody>
                  <a:tcPr/>
                </a:tc>
                <a:tc>
                  <a:txBody>
                    <a:bodyPr/>
                    <a:lstStyle/>
                    <a:p>
                      <a:pPr algn="ctr"/>
                      <a:r>
                        <a:rPr lang="en-GB" sz="3200" dirty="0">
                          <a:latin typeface="Gill Sans MT" panose="020B0502020104020203" pitchFamily="34" charset="0"/>
                        </a:rPr>
                        <a:t>£</a:t>
                      </a:r>
                    </a:p>
                  </a:txBody>
                  <a:tcPr/>
                </a:tc>
                <a:extLst>
                  <a:ext uri="{0D108BD9-81ED-4DB2-BD59-A6C34878D82A}">
                    <a16:rowId xmlns:a16="http://schemas.microsoft.com/office/drawing/2014/main" val="1160458583"/>
                  </a:ext>
                </a:extLst>
              </a:tr>
              <a:tr h="370840">
                <a:tc>
                  <a:txBody>
                    <a:bodyPr/>
                    <a:lstStyle/>
                    <a:p>
                      <a:r>
                        <a:rPr lang="en-GB" sz="3200" dirty="0">
                          <a:latin typeface="Gill Sans MT" panose="020B0502020104020203" pitchFamily="34" charset="0"/>
                        </a:rPr>
                        <a:t>Spring Forum</a:t>
                      </a:r>
                    </a:p>
                  </a:txBody>
                  <a:tcPr/>
                </a:tc>
                <a:tc>
                  <a:txBody>
                    <a:bodyPr/>
                    <a:lstStyle/>
                    <a:p>
                      <a:pPr algn="r"/>
                      <a:r>
                        <a:rPr lang="en-GB" sz="3200" dirty="0">
                          <a:solidFill>
                            <a:schemeClr val="accent4">
                              <a:lumMod val="75000"/>
                            </a:schemeClr>
                          </a:solidFill>
                          <a:latin typeface="Gill Sans MT" panose="020B0502020104020203" pitchFamily="34" charset="0"/>
                        </a:rPr>
                        <a:t>£2,800</a:t>
                      </a:r>
                    </a:p>
                  </a:txBody>
                  <a:tcPr/>
                </a:tc>
                <a:extLst>
                  <a:ext uri="{0D108BD9-81ED-4DB2-BD59-A6C34878D82A}">
                    <a16:rowId xmlns:a16="http://schemas.microsoft.com/office/drawing/2014/main" val="1775743659"/>
                  </a:ext>
                </a:extLst>
              </a:tr>
              <a:tr h="370840">
                <a:tc>
                  <a:txBody>
                    <a:bodyPr/>
                    <a:lstStyle/>
                    <a:p>
                      <a:r>
                        <a:rPr lang="en-GB" sz="3200" dirty="0">
                          <a:latin typeface="Gill Sans MT" panose="020B0502020104020203" pitchFamily="34" charset="0"/>
                        </a:rPr>
                        <a:t>Autumn Conference</a:t>
                      </a:r>
                    </a:p>
                  </a:txBody>
                  <a:tcPr/>
                </a:tc>
                <a:tc>
                  <a:txBody>
                    <a:bodyPr/>
                    <a:lstStyle/>
                    <a:p>
                      <a:pPr algn="r"/>
                      <a:r>
                        <a:rPr lang="en-GB" sz="3200" dirty="0">
                          <a:solidFill>
                            <a:schemeClr val="accent1"/>
                          </a:solidFill>
                          <a:latin typeface="Gill Sans MT" panose="020B0502020104020203" pitchFamily="34" charset="0"/>
                        </a:rPr>
                        <a:t>-£230</a:t>
                      </a:r>
                    </a:p>
                  </a:txBody>
                  <a:tcPr/>
                </a:tc>
                <a:extLst>
                  <a:ext uri="{0D108BD9-81ED-4DB2-BD59-A6C34878D82A}">
                    <a16:rowId xmlns:a16="http://schemas.microsoft.com/office/drawing/2014/main" val="1075044499"/>
                  </a:ext>
                </a:extLst>
              </a:tr>
              <a:tr h="370840">
                <a:tc>
                  <a:txBody>
                    <a:bodyPr/>
                    <a:lstStyle/>
                    <a:p>
                      <a:r>
                        <a:rPr lang="en-GB" sz="3200" dirty="0">
                          <a:latin typeface="Gill Sans MT" panose="020B0502020104020203" pitchFamily="34" charset="0"/>
                        </a:rPr>
                        <a:t>Corporate Sponsorship</a:t>
                      </a:r>
                    </a:p>
                  </a:txBody>
                  <a:tcPr/>
                </a:tc>
                <a:tc>
                  <a:txBody>
                    <a:bodyPr/>
                    <a:lstStyle/>
                    <a:p>
                      <a:pPr algn="r"/>
                      <a:r>
                        <a:rPr lang="en-GB" sz="3200" dirty="0">
                          <a:solidFill>
                            <a:schemeClr val="accent4">
                              <a:lumMod val="75000"/>
                            </a:schemeClr>
                          </a:solidFill>
                          <a:latin typeface="Gill Sans MT" panose="020B0502020104020203" pitchFamily="34" charset="0"/>
                        </a:rPr>
                        <a:t>£2,500</a:t>
                      </a:r>
                    </a:p>
                  </a:txBody>
                  <a:tcPr/>
                </a:tc>
                <a:extLst>
                  <a:ext uri="{0D108BD9-81ED-4DB2-BD59-A6C34878D82A}">
                    <a16:rowId xmlns:a16="http://schemas.microsoft.com/office/drawing/2014/main" val="848347423"/>
                  </a:ext>
                </a:extLst>
              </a:tr>
              <a:tr h="370840">
                <a:tc>
                  <a:txBody>
                    <a:bodyPr/>
                    <a:lstStyle/>
                    <a:p>
                      <a:r>
                        <a:rPr lang="en-GB" sz="3200" dirty="0">
                          <a:latin typeface="Gill Sans MT" panose="020B0502020104020203" pitchFamily="34" charset="0"/>
                        </a:rPr>
                        <a:t>Bad Debt / Owing</a:t>
                      </a:r>
                    </a:p>
                  </a:txBody>
                  <a:tcPr/>
                </a:tc>
                <a:tc>
                  <a:txBody>
                    <a:bodyPr/>
                    <a:lstStyle/>
                    <a:p>
                      <a:pPr algn="r"/>
                      <a:r>
                        <a:rPr lang="en-GB" sz="3200" dirty="0">
                          <a:solidFill>
                            <a:schemeClr val="accent1"/>
                          </a:solidFill>
                          <a:latin typeface="Gill Sans MT" panose="020B0502020104020203" pitchFamily="34" charset="0"/>
                        </a:rPr>
                        <a:t>-£330</a:t>
                      </a:r>
                    </a:p>
                  </a:txBody>
                  <a:tcPr/>
                </a:tc>
                <a:extLst>
                  <a:ext uri="{0D108BD9-81ED-4DB2-BD59-A6C34878D82A}">
                    <a16:rowId xmlns:a16="http://schemas.microsoft.com/office/drawing/2014/main" val="3758074373"/>
                  </a:ext>
                </a:extLst>
              </a:tr>
              <a:tr h="370840">
                <a:tc>
                  <a:txBody>
                    <a:bodyPr/>
                    <a:lstStyle/>
                    <a:p>
                      <a:r>
                        <a:rPr lang="en-GB" sz="3200" dirty="0">
                          <a:latin typeface="Gill Sans MT" panose="020B0502020104020203" pitchFamily="34" charset="0"/>
                        </a:rPr>
                        <a:t>Promotional Material</a:t>
                      </a:r>
                    </a:p>
                  </a:txBody>
                  <a:tcPr/>
                </a:tc>
                <a:tc>
                  <a:txBody>
                    <a:bodyPr/>
                    <a:lstStyle/>
                    <a:p>
                      <a:pPr algn="r"/>
                      <a:r>
                        <a:rPr lang="en-GB" sz="3200" dirty="0">
                          <a:solidFill>
                            <a:schemeClr val="accent1"/>
                          </a:solidFill>
                          <a:latin typeface="Gill Sans MT" panose="020B0502020104020203" pitchFamily="34" charset="0"/>
                        </a:rPr>
                        <a:t>-£1,300</a:t>
                      </a:r>
                    </a:p>
                  </a:txBody>
                  <a:tcPr/>
                </a:tc>
                <a:extLst>
                  <a:ext uri="{0D108BD9-81ED-4DB2-BD59-A6C34878D82A}">
                    <a16:rowId xmlns:a16="http://schemas.microsoft.com/office/drawing/2014/main" val="2534477329"/>
                  </a:ext>
                </a:extLst>
              </a:tr>
              <a:tr h="370840">
                <a:tc>
                  <a:txBody>
                    <a:bodyPr/>
                    <a:lstStyle/>
                    <a:p>
                      <a:r>
                        <a:rPr lang="en-GB" sz="3200" dirty="0">
                          <a:latin typeface="Gill Sans MT" panose="020B0502020104020203" pitchFamily="34" charset="0"/>
                        </a:rPr>
                        <a:t>Balance</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3200" dirty="0">
                          <a:solidFill>
                            <a:schemeClr val="accent4">
                              <a:lumMod val="75000"/>
                            </a:schemeClr>
                          </a:solidFill>
                          <a:latin typeface="Gill Sans MT" panose="020B0502020104020203" pitchFamily="34" charset="0"/>
                        </a:rPr>
                        <a:t>£3,900</a:t>
                      </a:r>
                    </a:p>
                  </a:txBody>
                  <a:tcPr/>
                </a:tc>
                <a:extLst>
                  <a:ext uri="{0D108BD9-81ED-4DB2-BD59-A6C34878D82A}">
                    <a16:rowId xmlns:a16="http://schemas.microsoft.com/office/drawing/2014/main" val="2817356332"/>
                  </a:ext>
                </a:extLst>
              </a:tr>
            </a:tbl>
          </a:graphicData>
        </a:graphic>
      </p:graphicFrame>
    </p:spTree>
    <p:extLst>
      <p:ext uri="{BB962C8B-B14F-4D97-AF65-F5344CB8AC3E}">
        <p14:creationId xmlns:p14="http://schemas.microsoft.com/office/powerpoint/2010/main" val="1489128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35769-D3A7-4D66-A049-403AF2A44883}"/>
              </a:ext>
            </a:extLst>
          </p:cNvPr>
          <p:cNvSpPr>
            <a:spLocks noGrp="1"/>
          </p:cNvSpPr>
          <p:nvPr>
            <p:ph type="title" idx="4294967295"/>
          </p:nvPr>
        </p:nvSpPr>
        <p:spPr>
          <a:xfrm>
            <a:off x="3581400" y="763588"/>
            <a:ext cx="8610600" cy="1293812"/>
          </a:xfrm>
        </p:spPr>
        <p:txBody>
          <a:bodyPr/>
          <a:lstStyle/>
          <a:p>
            <a:r>
              <a:rPr lang="en-GB" dirty="0"/>
              <a:t>Account Balance: 2016 - 2019</a:t>
            </a:r>
          </a:p>
        </p:txBody>
      </p:sp>
      <p:graphicFrame>
        <p:nvGraphicFramePr>
          <p:cNvPr id="8" name="Chart 7">
            <a:extLst>
              <a:ext uri="{FF2B5EF4-FFF2-40B4-BE49-F238E27FC236}">
                <a16:creationId xmlns:a16="http://schemas.microsoft.com/office/drawing/2014/main" id="{239420DE-D192-49FF-8691-166B29BCCD3F}"/>
              </a:ext>
            </a:extLst>
          </p:cNvPr>
          <p:cNvGraphicFramePr>
            <a:graphicFrameLocks/>
          </p:cNvGraphicFramePr>
          <p:nvPr>
            <p:extLst>
              <p:ext uri="{D42A27DB-BD31-4B8C-83A1-F6EECF244321}">
                <p14:modId xmlns:p14="http://schemas.microsoft.com/office/powerpoint/2010/main" val="3883437842"/>
              </p:ext>
            </p:extLst>
          </p:nvPr>
        </p:nvGraphicFramePr>
        <p:xfrm>
          <a:off x="762000" y="2057401"/>
          <a:ext cx="10674626" cy="4250634"/>
        </p:xfrm>
        <a:graphic>
          <a:graphicData uri="http://schemas.openxmlformats.org/drawingml/2006/chart">
            <c:chart xmlns:c="http://schemas.openxmlformats.org/drawingml/2006/chart" xmlns:r="http://schemas.openxmlformats.org/officeDocument/2006/relationships" r:id="rId3"/>
          </a:graphicData>
        </a:graphic>
      </p:graphicFrame>
      <p:cxnSp>
        <p:nvCxnSpPr>
          <p:cNvPr id="4" name="Straight Connector 3">
            <a:extLst>
              <a:ext uri="{FF2B5EF4-FFF2-40B4-BE49-F238E27FC236}">
                <a16:creationId xmlns:a16="http://schemas.microsoft.com/office/drawing/2014/main" id="{3ED5BB78-0F45-402C-94C8-AF6DA0668386}"/>
              </a:ext>
            </a:extLst>
          </p:cNvPr>
          <p:cNvCxnSpPr>
            <a:cxnSpLocks/>
          </p:cNvCxnSpPr>
          <p:nvPr/>
        </p:nvCxnSpPr>
        <p:spPr>
          <a:xfrm>
            <a:off x="1863969" y="3243263"/>
            <a:ext cx="9471816" cy="0"/>
          </a:xfrm>
          <a:prstGeom prst="line">
            <a:avLst/>
          </a:prstGeom>
          <a:ln w="50800"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1594650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BFE9C-3253-4AD9-88C0-7C0D5673158B}"/>
              </a:ext>
            </a:extLst>
          </p:cNvPr>
          <p:cNvSpPr>
            <a:spLocks noGrp="1"/>
          </p:cNvSpPr>
          <p:nvPr>
            <p:ph type="title"/>
          </p:nvPr>
        </p:nvSpPr>
        <p:spPr/>
        <p:txBody>
          <a:bodyPr/>
          <a:lstStyle/>
          <a:p>
            <a:r>
              <a:rPr lang="en-GB" dirty="0"/>
              <a:t>Other Key News</a:t>
            </a:r>
          </a:p>
        </p:txBody>
      </p:sp>
      <p:sp>
        <p:nvSpPr>
          <p:cNvPr id="3" name="Content Placeholder 2">
            <a:extLst>
              <a:ext uri="{FF2B5EF4-FFF2-40B4-BE49-F238E27FC236}">
                <a16:creationId xmlns:a16="http://schemas.microsoft.com/office/drawing/2014/main" id="{4BC19844-5572-47A2-B886-2B1C1D131819}"/>
              </a:ext>
            </a:extLst>
          </p:cNvPr>
          <p:cNvSpPr>
            <a:spLocks noGrp="1"/>
          </p:cNvSpPr>
          <p:nvPr>
            <p:ph idx="1"/>
          </p:nvPr>
        </p:nvSpPr>
        <p:spPr>
          <a:xfrm>
            <a:off x="685800" y="2194560"/>
            <a:ext cx="4637762" cy="4024125"/>
          </a:xfrm>
        </p:spPr>
        <p:txBody>
          <a:bodyPr/>
          <a:lstStyle/>
          <a:p>
            <a:r>
              <a:rPr lang="en-GB" dirty="0"/>
              <a:t>Accounts verification</a:t>
            </a:r>
          </a:p>
          <a:p>
            <a:r>
              <a:rPr lang="en-GB" dirty="0"/>
              <a:t>Investing in developments</a:t>
            </a:r>
          </a:p>
          <a:p>
            <a:r>
              <a:rPr lang="en-GB" dirty="0"/>
              <a:t>Price adjustments</a:t>
            </a:r>
          </a:p>
        </p:txBody>
      </p:sp>
      <p:graphicFrame>
        <p:nvGraphicFramePr>
          <p:cNvPr id="4" name="Table 3">
            <a:extLst>
              <a:ext uri="{FF2B5EF4-FFF2-40B4-BE49-F238E27FC236}">
                <a16:creationId xmlns:a16="http://schemas.microsoft.com/office/drawing/2014/main" id="{D8B7023B-3C74-4248-A57D-D25812ECDC0F}"/>
              </a:ext>
            </a:extLst>
          </p:cNvPr>
          <p:cNvGraphicFramePr>
            <a:graphicFrameLocks noGrp="1"/>
          </p:cNvGraphicFramePr>
          <p:nvPr>
            <p:extLst>
              <p:ext uri="{D42A27DB-BD31-4B8C-83A1-F6EECF244321}">
                <p14:modId xmlns:p14="http://schemas.microsoft.com/office/powerpoint/2010/main" val="3000732051"/>
              </p:ext>
            </p:extLst>
          </p:nvPr>
        </p:nvGraphicFramePr>
        <p:xfrm>
          <a:off x="5761973" y="2232423"/>
          <a:ext cx="5744232" cy="2590800"/>
        </p:xfrm>
        <a:graphic>
          <a:graphicData uri="http://schemas.openxmlformats.org/drawingml/2006/table">
            <a:tbl>
              <a:tblPr firstRow="1" bandRow="1">
                <a:tableStyleId>{5C22544A-7EE6-4342-B048-85BDC9FD1C3A}</a:tableStyleId>
              </a:tblPr>
              <a:tblGrid>
                <a:gridCol w="1914744">
                  <a:extLst>
                    <a:ext uri="{9D8B030D-6E8A-4147-A177-3AD203B41FA5}">
                      <a16:colId xmlns:a16="http://schemas.microsoft.com/office/drawing/2014/main" val="4249546339"/>
                    </a:ext>
                  </a:extLst>
                </a:gridCol>
                <a:gridCol w="1914744">
                  <a:extLst>
                    <a:ext uri="{9D8B030D-6E8A-4147-A177-3AD203B41FA5}">
                      <a16:colId xmlns:a16="http://schemas.microsoft.com/office/drawing/2014/main" val="770696974"/>
                    </a:ext>
                  </a:extLst>
                </a:gridCol>
                <a:gridCol w="1914744">
                  <a:extLst>
                    <a:ext uri="{9D8B030D-6E8A-4147-A177-3AD203B41FA5}">
                      <a16:colId xmlns:a16="http://schemas.microsoft.com/office/drawing/2014/main" val="776537945"/>
                    </a:ext>
                  </a:extLst>
                </a:gridCol>
              </a:tblGrid>
              <a:tr h="370840">
                <a:tc>
                  <a:txBody>
                    <a:bodyPr/>
                    <a:lstStyle/>
                    <a:p>
                      <a:pPr algn="ctr"/>
                      <a:r>
                        <a:rPr lang="en-GB" sz="2800" dirty="0">
                          <a:latin typeface="Gill Sans MT" panose="020B0502020104020203" pitchFamily="34" charset="0"/>
                        </a:rPr>
                        <a:t>Year</a:t>
                      </a:r>
                    </a:p>
                  </a:txBody>
                  <a:tcPr/>
                </a:tc>
                <a:tc>
                  <a:txBody>
                    <a:bodyPr/>
                    <a:lstStyle/>
                    <a:p>
                      <a:pPr algn="ctr"/>
                      <a:r>
                        <a:rPr lang="en-GB" sz="2800" dirty="0">
                          <a:latin typeface="Gill Sans MT" panose="020B0502020104020203" pitchFamily="34" charset="0"/>
                        </a:rPr>
                        <a:t>Spring</a:t>
                      </a:r>
                    </a:p>
                  </a:txBody>
                  <a:tcPr/>
                </a:tc>
                <a:tc>
                  <a:txBody>
                    <a:bodyPr/>
                    <a:lstStyle/>
                    <a:p>
                      <a:pPr algn="ctr"/>
                      <a:r>
                        <a:rPr lang="en-GB" sz="2800" dirty="0">
                          <a:latin typeface="Gill Sans MT" panose="020B0502020104020203" pitchFamily="34" charset="0"/>
                        </a:rPr>
                        <a:t>Summer</a:t>
                      </a:r>
                    </a:p>
                  </a:txBody>
                  <a:tcPr/>
                </a:tc>
                <a:extLst>
                  <a:ext uri="{0D108BD9-81ED-4DB2-BD59-A6C34878D82A}">
                    <a16:rowId xmlns:a16="http://schemas.microsoft.com/office/drawing/2014/main" val="2491597332"/>
                  </a:ext>
                </a:extLst>
              </a:tr>
              <a:tr h="370840">
                <a:tc>
                  <a:txBody>
                    <a:bodyPr/>
                    <a:lstStyle/>
                    <a:p>
                      <a:pPr algn="ctr"/>
                      <a:r>
                        <a:rPr lang="en-GB" sz="2800" dirty="0">
                          <a:latin typeface="Gill Sans MT" panose="020B0502020104020203" pitchFamily="34" charset="0"/>
                        </a:rPr>
                        <a:t>2016</a:t>
                      </a:r>
                    </a:p>
                  </a:txBody>
                  <a:tcPr/>
                </a:tc>
                <a:tc>
                  <a:txBody>
                    <a:bodyPr/>
                    <a:lstStyle/>
                    <a:p>
                      <a:pPr algn="ctr"/>
                      <a:r>
                        <a:rPr lang="en-GB" sz="2800" dirty="0">
                          <a:latin typeface="Gill Sans MT" panose="020B0502020104020203" pitchFamily="34" charset="0"/>
                        </a:rPr>
                        <a:t>£100</a:t>
                      </a:r>
                    </a:p>
                  </a:txBody>
                  <a:tcPr/>
                </a:tc>
                <a:tc>
                  <a:txBody>
                    <a:bodyPr/>
                    <a:lstStyle/>
                    <a:p>
                      <a:pPr algn="ctr"/>
                      <a:r>
                        <a:rPr lang="en-GB" sz="2800" dirty="0">
                          <a:latin typeface="Gill Sans MT" panose="020B0502020104020203" pitchFamily="34" charset="0"/>
                        </a:rPr>
                        <a:t>£200</a:t>
                      </a:r>
                    </a:p>
                  </a:txBody>
                  <a:tcPr/>
                </a:tc>
                <a:extLst>
                  <a:ext uri="{0D108BD9-81ED-4DB2-BD59-A6C34878D82A}">
                    <a16:rowId xmlns:a16="http://schemas.microsoft.com/office/drawing/2014/main" val="4124496283"/>
                  </a:ext>
                </a:extLst>
              </a:tr>
              <a:tr h="370840">
                <a:tc>
                  <a:txBody>
                    <a:bodyPr/>
                    <a:lstStyle/>
                    <a:p>
                      <a:pPr algn="ctr"/>
                      <a:r>
                        <a:rPr lang="en-GB" sz="2800" dirty="0">
                          <a:latin typeface="Gill Sans MT" panose="020B0502020104020203" pitchFamily="34" charset="0"/>
                        </a:rPr>
                        <a:t>2017</a:t>
                      </a:r>
                    </a:p>
                  </a:txBody>
                  <a:tcPr/>
                </a:tc>
                <a:tc>
                  <a:txBody>
                    <a:bodyPr/>
                    <a:lstStyle/>
                    <a:p>
                      <a:pPr algn="ctr"/>
                      <a:r>
                        <a:rPr lang="en-GB" sz="2800" dirty="0">
                          <a:latin typeface="Gill Sans MT" panose="020B0502020104020203" pitchFamily="34" charset="0"/>
                        </a:rPr>
                        <a:t>£100</a:t>
                      </a:r>
                    </a:p>
                  </a:txBody>
                  <a:tcPr/>
                </a:tc>
                <a:tc>
                  <a:txBody>
                    <a:bodyPr/>
                    <a:lstStyle/>
                    <a:p>
                      <a:pPr algn="ctr"/>
                      <a:r>
                        <a:rPr lang="en-GB" sz="2800" dirty="0">
                          <a:latin typeface="Gill Sans MT" panose="020B0502020104020203" pitchFamily="34" charset="0"/>
                        </a:rPr>
                        <a:t>£180</a:t>
                      </a:r>
                    </a:p>
                  </a:txBody>
                  <a:tcPr/>
                </a:tc>
                <a:extLst>
                  <a:ext uri="{0D108BD9-81ED-4DB2-BD59-A6C34878D82A}">
                    <a16:rowId xmlns:a16="http://schemas.microsoft.com/office/drawing/2014/main" val="3526880489"/>
                  </a:ext>
                </a:extLst>
              </a:tr>
              <a:tr h="370840">
                <a:tc>
                  <a:txBody>
                    <a:bodyPr/>
                    <a:lstStyle/>
                    <a:p>
                      <a:pPr algn="ctr"/>
                      <a:r>
                        <a:rPr lang="en-GB" sz="2800" dirty="0">
                          <a:latin typeface="Gill Sans MT" panose="020B0502020104020203" pitchFamily="34" charset="0"/>
                        </a:rPr>
                        <a:t>2018</a:t>
                      </a:r>
                    </a:p>
                  </a:txBody>
                  <a:tcPr/>
                </a:tc>
                <a:tc>
                  <a:txBody>
                    <a:bodyPr/>
                    <a:lstStyle/>
                    <a:p>
                      <a:pPr algn="ctr"/>
                      <a:r>
                        <a:rPr lang="en-GB" sz="2800" dirty="0">
                          <a:latin typeface="Gill Sans MT" panose="020B0502020104020203" pitchFamily="34" charset="0"/>
                        </a:rPr>
                        <a:t>£100</a:t>
                      </a:r>
                    </a:p>
                  </a:txBody>
                  <a:tcPr/>
                </a:tc>
                <a:tc>
                  <a:txBody>
                    <a:bodyPr/>
                    <a:lstStyle/>
                    <a:p>
                      <a:pPr algn="ctr"/>
                      <a:r>
                        <a:rPr lang="en-GB" sz="2800" dirty="0">
                          <a:latin typeface="Gill Sans MT" panose="020B0502020104020203" pitchFamily="34" charset="0"/>
                        </a:rPr>
                        <a:t>-</a:t>
                      </a:r>
                    </a:p>
                  </a:txBody>
                  <a:tcPr/>
                </a:tc>
                <a:extLst>
                  <a:ext uri="{0D108BD9-81ED-4DB2-BD59-A6C34878D82A}">
                    <a16:rowId xmlns:a16="http://schemas.microsoft.com/office/drawing/2014/main" val="4006259752"/>
                  </a:ext>
                </a:extLst>
              </a:tr>
              <a:tr h="370840">
                <a:tc>
                  <a:txBody>
                    <a:bodyPr/>
                    <a:lstStyle/>
                    <a:p>
                      <a:pPr algn="ctr"/>
                      <a:r>
                        <a:rPr lang="en-GB" sz="2800" dirty="0">
                          <a:latin typeface="Gill Sans MT" panose="020B0502020104020203" pitchFamily="34" charset="0"/>
                        </a:rPr>
                        <a:t>2019</a:t>
                      </a:r>
                    </a:p>
                  </a:txBody>
                  <a:tcPr/>
                </a:tc>
                <a:tc>
                  <a:txBody>
                    <a:bodyPr/>
                    <a:lstStyle/>
                    <a:p>
                      <a:pPr algn="ctr"/>
                      <a:r>
                        <a:rPr lang="en-GB" sz="2800" dirty="0">
                          <a:latin typeface="Gill Sans MT" panose="020B0502020104020203" pitchFamily="34" charset="0"/>
                        </a:rPr>
                        <a:t>£80</a:t>
                      </a:r>
                    </a:p>
                  </a:txBody>
                  <a:tcPr/>
                </a:tc>
                <a:tc>
                  <a:txBody>
                    <a:bodyPr/>
                    <a:lstStyle/>
                    <a:p>
                      <a:pPr algn="ctr"/>
                      <a:r>
                        <a:rPr lang="en-GB" sz="2800" dirty="0">
                          <a:latin typeface="Gill Sans MT" panose="020B0502020104020203" pitchFamily="34" charset="0"/>
                        </a:rPr>
                        <a:t>£150</a:t>
                      </a:r>
                    </a:p>
                  </a:txBody>
                  <a:tcPr/>
                </a:tc>
                <a:extLst>
                  <a:ext uri="{0D108BD9-81ED-4DB2-BD59-A6C34878D82A}">
                    <a16:rowId xmlns:a16="http://schemas.microsoft.com/office/drawing/2014/main" val="767449096"/>
                  </a:ext>
                </a:extLst>
              </a:tr>
            </a:tbl>
          </a:graphicData>
        </a:graphic>
      </p:graphicFrame>
    </p:spTree>
    <p:extLst>
      <p:ext uri="{BB962C8B-B14F-4D97-AF65-F5344CB8AC3E}">
        <p14:creationId xmlns:p14="http://schemas.microsoft.com/office/powerpoint/2010/main" val="3751519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FE1EB5C7-81A8-4CBA-AE6E-B3BF73DC389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TM04033937[[fn=Vapor Trail]]</Template>
  <TotalTime>345</TotalTime>
  <Words>515</Words>
  <Application>Microsoft Office PowerPoint</Application>
  <PresentationFormat>Widescreen</PresentationFormat>
  <Paragraphs>72</Paragraphs>
  <Slides>5</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Britannic Bold</vt:lpstr>
      <vt:lpstr>Calibri</vt:lpstr>
      <vt:lpstr>Century Gothic</vt:lpstr>
      <vt:lpstr>Gill Sans MT</vt:lpstr>
      <vt:lpstr>Vapor Trail</vt:lpstr>
      <vt:lpstr>Financial Report</vt:lpstr>
      <vt:lpstr>Events</vt:lpstr>
      <vt:lpstr>2018</vt:lpstr>
      <vt:lpstr>Account Balance: 2016 - 2019</vt:lpstr>
      <vt:lpstr>Other Key News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Report</dc:title>
  <dc:creator>Ric Paul</dc:creator>
  <cp:lastModifiedBy>Ric Paul</cp:lastModifiedBy>
  <cp:revision>25</cp:revision>
  <dcterms:created xsi:type="dcterms:W3CDTF">2019-05-19T16:48:02Z</dcterms:created>
  <dcterms:modified xsi:type="dcterms:W3CDTF">2019-06-17T19:38:03Z</dcterms:modified>
</cp:coreProperties>
</file>