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810" r:id="rId3"/>
    <p:sldId id="2146847189" r:id="rId4"/>
    <p:sldId id="2146847184" r:id="rId5"/>
    <p:sldId id="2146847170" r:id="rId6"/>
    <p:sldId id="861" r:id="rId7"/>
    <p:sldId id="2146847197" r:id="rId8"/>
    <p:sldId id="330" r:id="rId9"/>
    <p:sldId id="812" r:id="rId10"/>
    <p:sldId id="2146847196" r:id="rId11"/>
    <p:sldId id="816" r:id="rId12"/>
    <p:sldId id="2146847200" r:id="rId13"/>
    <p:sldId id="2146847188" r:id="rId14"/>
    <p:sldId id="2146847201" r:id="rId15"/>
    <p:sldId id="880" r:id="rId16"/>
    <p:sldId id="2146847174" r:id="rId17"/>
    <p:sldId id="2146847198" r:id="rId18"/>
    <p:sldId id="2146847145" r:id="rId19"/>
    <p:sldId id="2146847185" r:id="rId20"/>
    <p:sldId id="2146847151" r:id="rId21"/>
    <p:sldId id="2146847175" r:id="rId22"/>
    <p:sldId id="328" r:id="rId23"/>
    <p:sldId id="2146847139" r:id="rId24"/>
    <p:sldId id="2146847190" r:id="rId25"/>
    <p:sldId id="779" r:id="rId26"/>
    <p:sldId id="402" r:id="rId27"/>
    <p:sldId id="2146847195" r:id="rId28"/>
    <p:sldId id="332" r:id="rId29"/>
    <p:sldId id="846" r:id="rId30"/>
    <p:sldId id="842" r:id="rId31"/>
    <p:sldId id="2146847194" r:id="rId32"/>
    <p:sldId id="2146847191" r:id="rId33"/>
    <p:sldId id="2146847192" r:id="rId34"/>
    <p:sldId id="2146847193" r:id="rId35"/>
    <p:sldId id="870" r:id="rId36"/>
    <p:sldId id="2146847199" r:id="rId37"/>
    <p:sldId id="885" r:id="rId38"/>
    <p:sldId id="886" r:id="rId39"/>
    <p:sldId id="2146847155" r:id="rId40"/>
    <p:sldId id="777" r:id="rId41"/>
    <p:sldId id="2146847181" r:id="rId42"/>
    <p:sldId id="805" r:id="rId43"/>
    <p:sldId id="2146847183" r:id="rId44"/>
    <p:sldId id="2146847141" r:id="rId45"/>
    <p:sldId id="2146847130" r:id="rId46"/>
    <p:sldId id="21468472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6BB307-7F2B-400D-AE62-C17F5566F12F}">
          <p14:sldIdLst>
            <p14:sldId id="256"/>
            <p14:sldId id="810"/>
            <p14:sldId id="2146847189"/>
            <p14:sldId id="2146847184"/>
            <p14:sldId id="2146847170"/>
            <p14:sldId id="861"/>
            <p14:sldId id="2146847197"/>
          </p14:sldIdLst>
        </p14:section>
        <p14:section name="Definition" id="{7DEA25F6-0213-4544-90A1-FB7455DCD306}">
          <p14:sldIdLst>
            <p14:sldId id="330"/>
            <p14:sldId id="812"/>
            <p14:sldId id="2146847196"/>
            <p14:sldId id="816"/>
            <p14:sldId id="2146847200"/>
            <p14:sldId id="2146847188"/>
            <p14:sldId id="2146847201"/>
            <p14:sldId id="880"/>
            <p14:sldId id="2146847174"/>
            <p14:sldId id="2146847198"/>
            <p14:sldId id="2146847145"/>
            <p14:sldId id="2146847185"/>
            <p14:sldId id="2146847151"/>
            <p14:sldId id="2146847175"/>
            <p14:sldId id="328"/>
            <p14:sldId id="2146847139"/>
          </p14:sldIdLst>
        </p14:section>
        <p14:section name="AI in libraries" id="{1F2FD709-FCF8-440F-9538-B2BA7612660A}">
          <p14:sldIdLst>
            <p14:sldId id="2146847190"/>
            <p14:sldId id="779"/>
            <p14:sldId id="402"/>
          </p14:sldIdLst>
        </p14:section>
        <p14:section name="Strategic responses" id="{4BF4CE0E-6426-43CC-A334-6013FC526F01}">
          <p14:sldIdLst>
            <p14:sldId id="2146847195"/>
            <p14:sldId id="332"/>
            <p14:sldId id="846"/>
            <p14:sldId id="842"/>
            <p14:sldId id="2146847194"/>
            <p14:sldId id="2146847191"/>
            <p14:sldId id="2146847192"/>
            <p14:sldId id="2146847193"/>
            <p14:sldId id="870"/>
            <p14:sldId id="2146847199"/>
            <p14:sldId id="885"/>
            <p14:sldId id="886"/>
            <p14:sldId id="2146847155"/>
          </p14:sldIdLst>
        </p14:section>
        <p14:section name="References" id="{2138FD86-F443-4A9B-AD71-A37320EC7697}">
          <p14:sldIdLst>
            <p14:sldId id="777"/>
            <p14:sldId id="2146847181"/>
            <p14:sldId id="805"/>
            <p14:sldId id="2146847183"/>
            <p14:sldId id="2146847141"/>
            <p14:sldId id="2146847130"/>
            <p14:sldId id="21468472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B06AE1-28EB-B537-F5F9-F8A7D918686C}" name="Andrew Cox" initials="AC" userId="S::a.m.cox@sheffield.ac.uk::698bc0d2-7c7b-4692-af74-6c9357960aa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0072" autoAdjust="0"/>
    <p:restoredTop sz="90920" autoAdjust="0"/>
  </p:normalViewPr>
  <p:slideViewPr>
    <p:cSldViewPr snapToGrid="0">
      <p:cViewPr varScale="1">
        <p:scale>
          <a:sx n="100" d="100"/>
          <a:sy n="100" d="100"/>
        </p:scale>
        <p:origin x="192" y="96"/>
      </p:cViewPr>
      <p:guideLst/>
    </p:cSldViewPr>
  </p:slideViewPr>
  <p:notesTextViewPr>
    <p:cViewPr>
      <p:scale>
        <a:sx n="1" d="1"/>
        <a:sy n="1" d="1"/>
      </p:scale>
      <p:origin x="0" y="0"/>
    </p:cViewPr>
  </p:notesTextViewPr>
  <p:sorterViewPr>
    <p:cViewPr varScale="1">
      <p:scale>
        <a:sx n="100" d="100"/>
        <a:sy n="100" d="100"/>
      </p:scale>
      <p:origin x="0" y="-11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06BC-9712-4C92-BF5E-7C12968EA453}"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F1225-0E63-4B32-8320-97150FB44757}" type="slidenum">
              <a:rPr lang="en-GB" smtClean="0"/>
              <a:t>‹#›</a:t>
            </a:fld>
            <a:endParaRPr lang="en-GB"/>
          </a:p>
        </p:txBody>
      </p:sp>
    </p:spTree>
    <p:extLst>
      <p:ext uri="{BB962C8B-B14F-4D97-AF65-F5344CB8AC3E}">
        <p14:creationId xmlns:p14="http://schemas.microsoft.com/office/powerpoint/2010/main" val="69190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the invitation to speak to you</a:t>
            </a:r>
          </a:p>
          <a:p>
            <a:r>
              <a:rPr lang="en-GB" dirty="0"/>
              <a:t>Thank you for the opportunity to discuss this topic with you.</a:t>
            </a:r>
          </a:p>
          <a:p>
            <a:endParaRPr lang="en-GB" dirty="0"/>
          </a:p>
        </p:txBody>
      </p:sp>
      <p:sp>
        <p:nvSpPr>
          <p:cNvPr id="4" name="Slide Number Placeholder 3"/>
          <p:cNvSpPr>
            <a:spLocks noGrp="1"/>
          </p:cNvSpPr>
          <p:nvPr>
            <p:ph type="sldNum" sz="quarter" idx="5"/>
          </p:nvPr>
        </p:nvSpPr>
        <p:spPr/>
        <p:txBody>
          <a:bodyPr/>
          <a:lstStyle/>
          <a:p>
            <a:fld id="{0AFF1225-0E63-4B32-8320-97150FB44757}" type="slidenum">
              <a:rPr lang="en-GB" smtClean="0"/>
              <a:t>1</a:t>
            </a:fld>
            <a:endParaRPr lang="en-GB"/>
          </a:p>
        </p:txBody>
      </p:sp>
    </p:spTree>
    <p:extLst>
      <p:ext uri="{BB962C8B-B14F-4D97-AF65-F5344CB8AC3E}">
        <p14:creationId xmlns:p14="http://schemas.microsoft.com/office/powerpoint/2010/main" val="120856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Policy: it’s a national, organisation, sector body priority.</a:t>
            </a:r>
          </a:p>
          <a:p>
            <a:endParaRPr lang="en-GB" dirty="0"/>
          </a:p>
          <a:p>
            <a:r>
              <a:rPr lang="en-GB" dirty="0"/>
              <a:t>OECD AI policy observatory has hundreds of documents – 55 for UK alone</a:t>
            </a:r>
          </a:p>
          <a:p>
            <a:endParaRPr lang="en-GB" dirty="0"/>
          </a:p>
          <a:p>
            <a:r>
              <a:rPr lang="en-GB" dirty="0"/>
              <a:t>New taskforce too!</a:t>
            </a:r>
          </a:p>
          <a:p>
            <a:endParaRPr lang="en-GB" dirty="0"/>
          </a:p>
          <a:p>
            <a:r>
              <a:rPr lang="en-GB"/>
              <a:t>https://www.gov.uk/government/news/initial-100-million-for-expert-taskforce-to-help-uk-build-and-adopt-next-generation-of-safe-ai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B475B-3019-46B2-9604-CD380D6F0C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39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Crayon</a:t>
            </a:r>
          </a:p>
          <a:p>
            <a:r>
              <a:rPr lang="en-GB" dirty="0"/>
              <a:t>Stable diffusion</a:t>
            </a:r>
          </a:p>
          <a:p>
            <a:endParaRPr lang="en-GB" dirty="0"/>
          </a:p>
          <a:p>
            <a:endParaRPr lang="en-GB" dirty="0"/>
          </a:p>
        </p:txBody>
      </p:sp>
      <p:sp>
        <p:nvSpPr>
          <p:cNvPr id="4" name="Slide Number Placeholder 3"/>
          <p:cNvSpPr>
            <a:spLocks noGrp="1"/>
          </p:cNvSpPr>
          <p:nvPr>
            <p:ph type="sldNum" sz="quarter" idx="5"/>
          </p:nvPr>
        </p:nvSpPr>
        <p:spPr/>
        <p:txBody>
          <a:bodyPr/>
          <a:lstStyle/>
          <a:p>
            <a:fld id="{AFDB475B-3019-46B2-9604-CD380D6F0C40}" type="slidenum">
              <a:rPr lang="en-US" smtClean="0"/>
              <a:t>8</a:t>
            </a:fld>
            <a:endParaRPr lang="en-US"/>
          </a:p>
        </p:txBody>
      </p:sp>
    </p:spTree>
    <p:extLst>
      <p:ext uri="{BB962C8B-B14F-4D97-AF65-F5344CB8AC3E}">
        <p14:creationId xmlns:p14="http://schemas.microsoft.com/office/powerpoint/2010/main" val="7703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Present/Near future</a:t>
            </a:r>
          </a:p>
          <a:p>
            <a:pPr marL="228600" indent="-228600">
              <a:buAutoNum type="arabicParenR"/>
            </a:pPr>
            <a:r>
              <a:rPr lang="en-GB" dirty="0"/>
              <a:t>General help across many domains – but narrow AI – including with information – </a:t>
            </a:r>
          </a:p>
          <a:p>
            <a:pPr marL="228600" indent="-228600">
              <a:buAutoNum type="arabicParenR"/>
            </a:pPr>
            <a:r>
              <a:rPr lang="en-GB" dirty="0"/>
              <a:t>but also some worries </a:t>
            </a:r>
            <a:r>
              <a:rPr lang="en-GB" dirty="0" err="1"/>
              <a:t>eg</a:t>
            </a:r>
            <a:r>
              <a:rPr lang="en-GB" dirty="0"/>
              <a:t> </a:t>
            </a:r>
            <a:r>
              <a:rPr lang="en-GB" dirty="0" err="1"/>
              <a:t>educ</a:t>
            </a:r>
            <a:r>
              <a:rPr lang="en-GB" dirty="0"/>
              <a:t> equality, legal documents quality</a:t>
            </a:r>
          </a:p>
        </p:txBody>
      </p:sp>
      <p:sp>
        <p:nvSpPr>
          <p:cNvPr id="4" name="Slide Number Placeholder 3"/>
          <p:cNvSpPr>
            <a:spLocks noGrp="1"/>
          </p:cNvSpPr>
          <p:nvPr>
            <p:ph type="sldNum" sz="quarter" idx="5"/>
          </p:nvPr>
        </p:nvSpPr>
        <p:spPr/>
        <p:txBody>
          <a:bodyPr/>
          <a:lstStyle/>
          <a:p>
            <a:fld id="{AFDB475B-3019-46B2-9604-CD380D6F0C40}" type="slidenum">
              <a:rPr lang="en-US" smtClean="0"/>
              <a:t>11</a:t>
            </a:fld>
            <a:endParaRPr lang="en-US"/>
          </a:p>
        </p:txBody>
      </p:sp>
    </p:spTree>
    <p:extLst>
      <p:ext uri="{BB962C8B-B14F-4D97-AF65-F5344CB8AC3E}">
        <p14:creationId xmlns:p14="http://schemas.microsoft.com/office/powerpoint/2010/main" val="325559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B475B-3019-46B2-9604-CD380D6F0C40}" type="slidenum">
              <a:rPr lang="en-US" smtClean="0"/>
              <a:t>13</a:t>
            </a:fld>
            <a:endParaRPr lang="en-US"/>
          </a:p>
        </p:txBody>
      </p:sp>
    </p:spTree>
    <p:extLst>
      <p:ext uri="{BB962C8B-B14F-4D97-AF65-F5344CB8AC3E}">
        <p14:creationId xmlns:p14="http://schemas.microsoft.com/office/powerpoint/2010/main" val="154298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https://en.wikipedia.org/wiki/ChatGPT</a:t>
            </a:r>
          </a:p>
        </p:txBody>
      </p:sp>
      <p:sp>
        <p:nvSpPr>
          <p:cNvPr id="4" name="Slide Number Placeholder 3"/>
          <p:cNvSpPr>
            <a:spLocks noGrp="1"/>
          </p:cNvSpPr>
          <p:nvPr>
            <p:ph type="sldNum" sz="quarter" idx="5"/>
          </p:nvPr>
        </p:nvSpPr>
        <p:spPr/>
        <p:txBody>
          <a:bodyPr/>
          <a:lstStyle/>
          <a:p>
            <a:fld id="{AFDB475B-3019-46B2-9604-CD380D6F0C40}" type="slidenum">
              <a:rPr lang="en-US" smtClean="0"/>
              <a:t>16</a:t>
            </a:fld>
            <a:endParaRPr lang="en-US"/>
          </a:p>
        </p:txBody>
      </p:sp>
    </p:spTree>
    <p:extLst>
      <p:ext uri="{BB962C8B-B14F-4D97-AF65-F5344CB8AC3E}">
        <p14:creationId xmlns:p14="http://schemas.microsoft.com/office/powerpoint/2010/main" val="181988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Wikipedia – same issues?</a:t>
            </a:r>
          </a:p>
          <a:p>
            <a:r>
              <a:rPr lang="en-GB" dirty="0"/>
              <a:t>Train tool on chat GPT</a:t>
            </a:r>
          </a:p>
          <a:p>
            <a:endParaRPr lang="en-GB" dirty="0"/>
          </a:p>
          <a:p>
            <a:r>
              <a:rPr lang="en-GB" dirty="0"/>
              <a:t>Summarising some unstructured qualitative data</a:t>
            </a:r>
          </a:p>
          <a:p>
            <a:r>
              <a:rPr lang="en-GB" dirty="0"/>
              <a:t>Brainstorming</a:t>
            </a:r>
          </a:p>
          <a:p>
            <a:r>
              <a:rPr lang="en-GB" dirty="0"/>
              <a:t>First drafts</a:t>
            </a:r>
          </a:p>
          <a:p>
            <a:endParaRPr lang="en-GB" dirty="0"/>
          </a:p>
          <a:p>
            <a:r>
              <a:rPr lang="en-GB" dirty="0"/>
              <a:t>It’s a language model not a single point of truth</a:t>
            </a:r>
          </a:p>
          <a:p>
            <a:endParaRPr lang="en-GB" dirty="0"/>
          </a:p>
          <a:p>
            <a:r>
              <a:rPr lang="en-GB" dirty="0"/>
              <a:t>Some guard rails in place</a:t>
            </a:r>
          </a:p>
          <a:p>
            <a:endParaRPr lang="en-GB" dirty="0"/>
          </a:p>
          <a:p>
            <a:r>
              <a:rPr lang="en-GB" dirty="0"/>
              <a:t>Bloomberg Chat GPT</a:t>
            </a:r>
          </a:p>
          <a:p>
            <a:endParaRPr lang="en-GB" dirty="0"/>
          </a:p>
          <a:p>
            <a:r>
              <a:rPr lang="en-GB"/>
              <a:t>Its EASY</a:t>
            </a:r>
            <a:endParaRPr lang="en-GB" dirty="0"/>
          </a:p>
        </p:txBody>
      </p:sp>
      <p:sp>
        <p:nvSpPr>
          <p:cNvPr id="4" name="Slide Number Placeholder 3"/>
          <p:cNvSpPr>
            <a:spLocks noGrp="1"/>
          </p:cNvSpPr>
          <p:nvPr>
            <p:ph type="sldNum" sz="quarter" idx="5"/>
          </p:nvPr>
        </p:nvSpPr>
        <p:spPr/>
        <p:txBody>
          <a:bodyPr/>
          <a:lstStyle/>
          <a:p>
            <a:fld id="{1D8B48B1-F92F-4DE5-8F02-B32A871BAC6F}" type="slidenum">
              <a:rPr lang="en-GB" smtClean="0"/>
              <a:t>18</a:t>
            </a:fld>
            <a:endParaRPr lang="en-GB"/>
          </a:p>
        </p:txBody>
      </p:sp>
    </p:spTree>
    <p:extLst>
      <p:ext uri="{BB962C8B-B14F-4D97-AF65-F5344CB8AC3E}">
        <p14:creationId xmlns:p14="http://schemas.microsoft.com/office/powerpoint/2010/main" val="362780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industrial complex</a:t>
            </a:r>
            <a:endParaRPr lang="en-US" dirty="0"/>
          </a:p>
        </p:txBody>
      </p:sp>
      <p:sp>
        <p:nvSpPr>
          <p:cNvPr id="4" name="Slide Number Placeholder 3"/>
          <p:cNvSpPr>
            <a:spLocks noGrp="1"/>
          </p:cNvSpPr>
          <p:nvPr>
            <p:ph type="sldNum" sz="quarter" idx="5"/>
          </p:nvPr>
        </p:nvSpPr>
        <p:spPr/>
        <p:txBody>
          <a:bodyPr/>
          <a:lstStyle/>
          <a:p>
            <a:fld id="{AFDB475B-3019-46B2-9604-CD380D6F0C40}" type="slidenum">
              <a:rPr lang="en-US" smtClean="0"/>
              <a:t>22</a:t>
            </a:fld>
            <a:endParaRPr lang="en-US"/>
          </a:p>
        </p:txBody>
      </p:sp>
    </p:spTree>
    <p:extLst>
      <p:ext uri="{BB962C8B-B14F-4D97-AF65-F5344CB8AC3E}">
        <p14:creationId xmlns:p14="http://schemas.microsoft.com/office/powerpoint/2010/main" val="209763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steps:</a:t>
            </a:r>
          </a:p>
          <a:p>
            <a:pPr marL="171450" indent="-171450">
              <a:buFontTx/>
              <a:buChar char="-"/>
            </a:pPr>
            <a:r>
              <a:rPr lang="en-GB" dirty="0"/>
              <a:t>Go back to report for more specific points</a:t>
            </a:r>
          </a:p>
          <a:p>
            <a:pPr marL="171450" indent="-171450">
              <a:buFontTx/>
              <a:buChar char="-"/>
            </a:pPr>
            <a:r>
              <a:rPr lang="en-GB" dirty="0"/>
              <a:t>Look at readings for </a:t>
            </a:r>
            <a:r>
              <a:rPr lang="en-GB" dirty="0" err="1"/>
              <a:t>cilip</a:t>
            </a:r>
            <a:r>
              <a:rPr lang="en-GB" dirty="0"/>
              <a:t> ai/ corporate &amp; KM</a:t>
            </a:r>
          </a:p>
          <a:p>
            <a:pPr marL="171450" indent="-171450">
              <a:buFontTx/>
              <a:buChar char="-"/>
            </a:pPr>
            <a:r>
              <a:rPr lang="en-GB" dirty="0"/>
              <a:t>Look at ethics stuff</a:t>
            </a:r>
          </a:p>
          <a:p>
            <a:pPr marL="171450" indent="-171450">
              <a:buFontTx/>
              <a:buChar char="-"/>
            </a:pPr>
            <a:r>
              <a:rPr lang="en-GB" dirty="0"/>
              <a:t>Comb through new links</a:t>
            </a:r>
          </a:p>
          <a:p>
            <a:pPr marL="171450" indent="-171450">
              <a:buFontTx/>
              <a:buChar char="-"/>
            </a:pPr>
            <a:endParaRPr lang="en-GB" dirty="0"/>
          </a:p>
          <a:p>
            <a:pPr marL="171450" indent="-171450">
              <a:buFontTx/>
              <a:buChar char="-"/>
            </a:pPr>
            <a:endParaRPr lang="en-GB" dirty="0"/>
          </a:p>
          <a:p>
            <a:pPr marL="171450" indent="-171450">
              <a:buFontTx/>
              <a:buChar char="-"/>
            </a:pPr>
            <a:r>
              <a:rPr lang="en-GB" dirty="0"/>
              <a:t>Hank Malik – neglect of KM / digital transformation / analysis</a:t>
            </a:r>
          </a:p>
          <a:p>
            <a:pPr marL="171450" indent="-171450">
              <a:buFontTx/>
              <a:buChar char="-"/>
            </a:pPr>
            <a:r>
              <a:rPr lang="en-GB" dirty="0"/>
              <a:t>IT ownership not IM/KM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B475B-3019-46B2-9604-CD380D6F0C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71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4005-BC13-B1EE-A588-DB81B3F29C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AAFE1D-E1D6-5886-B52C-E9830B5B7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C86FBD-684B-5BF1-4460-CF199965A726}"/>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086136BF-DAC3-8BB1-8005-D73142156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9490F-E77A-6B52-C202-EEF0FFB926C1}"/>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364229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3629-13EA-714C-399B-B0F515A439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BFEEAF-A8F7-972E-808F-63AE3849C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8170EA-10D1-78DD-D5DF-6902A02EAD9B}"/>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71B13796-E7B5-0782-6952-9BA6E1B71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BA647-1480-72A4-7CE6-65F0E99A32FD}"/>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127579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89D13-B4BE-4932-63B5-CA1EEACC53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931C7-E735-15BF-E776-AD3CCB5AA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EE149A-B47E-7A93-5A83-A81B25D2A923}"/>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8FE69DD0-EFF1-8EDA-9BEA-B32258186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6FF67-1641-202B-D562-8B158BDAA8DD}"/>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218778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7B5F-F76B-175A-4A35-2E024AE8E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555F34-1B8F-61B4-035F-EEF082C90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FE3F9A-20FE-33D3-56BA-12DA3785D0CC}"/>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AD7EC4C6-5435-E214-0402-6433978E2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9E4EE-318F-4B9C-B2BB-B06C6571E69A}"/>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25396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9615-3DAA-BB64-636B-BDB2C4A35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13E8C6-9A1F-64EB-66B5-7A98780E8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A5C82-BCEA-5039-2C13-AA1AA5EECAAF}"/>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31139A88-BC5B-C18E-5819-610995CCA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19D67-2D1B-BEFC-F249-323CB7F27B55}"/>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190415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AD11-43F1-E34D-23C4-3095C78619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6D5AB3-0D76-6363-7B57-1EBE79BA4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55E0C7-D6E0-3A43-6F94-0BB734D02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76ED64-EBA3-34D9-1022-FBA30A8B6468}"/>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6" name="Footer Placeholder 5">
            <a:extLst>
              <a:ext uri="{FF2B5EF4-FFF2-40B4-BE49-F238E27FC236}">
                <a16:creationId xmlns:a16="http://schemas.microsoft.com/office/drawing/2014/main" id="{BAA969A4-E75C-6FC1-C71D-633ABD944F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1DBB5-F53C-71F7-14F8-F1F99F9D99E7}"/>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324694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DD07-0403-31EA-A57E-83ABFF71C9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C45B89-80C5-AE70-7539-DA6157A06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9C577C-BBE9-035B-43E6-A6880FFB2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5CDC51-6C0B-2844-A3C9-8C2363F16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DDA7-E35F-86D5-119F-5277E2F1C5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4F83EE-9244-C561-842D-E838316574F8}"/>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8" name="Footer Placeholder 7">
            <a:extLst>
              <a:ext uri="{FF2B5EF4-FFF2-40B4-BE49-F238E27FC236}">
                <a16:creationId xmlns:a16="http://schemas.microsoft.com/office/drawing/2014/main" id="{0A77379C-AFB8-9100-A891-744B0C18C7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24DB71-F741-98BA-E1E8-88EE61E9FADF}"/>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26544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B3E9-E621-146F-3B4C-4308E7FC19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6AAFA5-5BB1-C127-4DCD-050211FB5820}"/>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4" name="Footer Placeholder 3">
            <a:extLst>
              <a:ext uri="{FF2B5EF4-FFF2-40B4-BE49-F238E27FC236}">
                <a16:creationId xmlns:a16="http://schemas.microsoft.com/office/drawing/2014/main" id="{C546DA50-2E65-DFA5-2B7A-5645A0F824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0F305-DEF5-CE89-1032-8731708510CE}"/>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89940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1D105-428E-7D22-8BA8-5E54EAAED83A}"/>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3" name="Footer Placeholder 2">
            <a:extLst>
              <a:ext uri="{FF2B5EF4-FFF2-40B4-BE49-F238E27FC236}">
                <a16:creationId xmlns:a16="http://schemas.microsoft.com/office/drawing/2014/main" id="{8D9326E6-1755-A2CC-4C34-1E02016EDD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FD2EE6-0A8A-D1C3-80F4-4AA6D2F47E5D}"/>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20769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6BCB-902C-4BB7-7F98-E7575543E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B26FE8-34D7-26CB-63CD-F2746025D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74374A-4842-0EC4-E759-762875921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171DE-ACF2-FFE1-589D-427F07B98A46}"/>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6" name="Footer Placeholder 5">
            <a:extLst>
              <a:ext uri="{FF2B5EF4-FFF2-40B4-BE49-F238E27FC236}">
                <a16:creationId xmlns:a16="http://schemas.microsoft.com/office/drawing/2014/main" id="{C5CCC7EE-8775-4A35-E820-0F64C70ED7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3DEAED-6371-7AB6-8E85-54E48EB4CBB3}"/>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405982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7033-78AE-0599-D99F-37585D574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CB3881-C993-39B3-69A1-504EC0B37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717589-3B16-5F3F-BF3E-62816AFD4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951BF-D3F9-6607-FA8F-DA27C85FC4E5}"/>
              </a:ext>
            </a:extLst>
          </p:cNvPr>
          <p:cNvSpPr>
            <a:spLocks noGrp="1"/>
          </p:cNvSpPr>
          <p:nvPr>
            <p:ph type="dt" sz="half" idx="10"/>
          </p:nvPr>
        </p:nvSpPr>
        <p:spPr/>
        <p:txBody>
          <a:bodyPr/>
          <a:lstStyle/>
          <a:p>
            <a:fld id="{5CAC5BED-33E4-49F9-AE6F-D128E5003FE7}" type="datetimeFigureOut">
              <a:rPr lang="en-GB" smtClean="0"/>
              <a:t>13/07/2023</a:t>
            </a:fld>
            <a:endParaRPr lang="en-GB"/>
          </a:p>
        </p:txBody>
      </p:sp>
      <p:sp>
        <p:nvSpPr>
          <p:cNvPr id="6" name="Footer Placeholder 5">
            <a:extLst>
              <a:ext uri="{FF2B5EF4-FFF2-40B4-BE49-F238E27FC236}">
                <a16:creationId xmlns:a16="http://schemas.microsoft.com/office/drawing/2014/main" id="{54C6FF88-C122-77F6-0E41-9597BD14B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DAA259-53A2-1680-2A07-29D71703B672}"/>
              </a:ext>
            </a:extLst>
          </p:cNvPr>
          <p:cNvSpPr>
            <a:spLocks noGrp="1"/>
          </p:cNvSpPr>
          <p:nvPr>
            <p:ph type="sldNum" sz="quarter" idx="12"/>
          </p:nvPr>
        </p:nvSpPr>
        <p:spPr/>
        <p:txBody>
          <a:bodyPr/>
          <a:lstStyle/>
          <a:p>
            <a:fld id="{3E143753-3E86-4473-89A3-C040473490F4}" type="slidenum">
              <a:rPr lang="en-GB" smtClean="0"/>
              <a:t>‹#›</a:t>
            </a:fld>
            <a:endParaRPr lang="en-GB"/>
          </a:p>
        </p:txBody>
      </p:sp>
    </p:spTree>
    <p:extLst>
      <p:ext uri="{BB962C8B-B14F-4D97-AF65-F5344CB8AC3E}">
        <p14:creationId xmlns:p14="http://schemas.microsoft.com/office/powerpoint/2010/main" val="98272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68121-FE9C-A9D1-559D-2923FF7B1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3C7E63-805F-BAF5-4A34-4F8AD66F8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0E76F-76C3-ADAD-F527-15DDF33FC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C5BED-33E4-49F9-AE6F-D128E5003FE7}" type="datetimeFigureOut">
              <a:rPr lang="en-GB" smtClean="0"/>
              <a:t>13/07/2023</a:t>
            </a:fld>
            <a:endParaRPr lang="en-GB"/>
          </a:p>
        </p:txBody>
      </p:sp>
      <p:sp>
        <p:nvSpPr>
          <p:cNvPr id="5" name="Footer Placeholder 4">
            <a:extLst>
              <a:ext uri="{FF2B5EF4-FFF2-40B4-BE49-F238E27FC236}">
                <a16:creationId xmlns:a16="http://schemas.microsoft.com/office/drawing/2014/main" id="{C0ED9013-2E49-9FCC-03A9-8C77BDE32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C2BBA4-B9F5-32A1-2B7A-E22248376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43753-3E86-4473-89A3-C040473490F4}" type="slidenum">
              <a:rPr lang="en-GB" smtClean="0"/>
              <a:t>‹#›</a:t>
            </a:fld>
            <a:endParaRPr lang="en-GB"/>
          </a:p>
        </p:txBody>
      </p:sp>
    </p:spTree>
    <p:extLst>
      <p:ext uri="{BB962C8B-B14F-4D97-AF65-F5344CB8AC3E}">
        <p14:creationId xmlns:p14="http://schemas.microsoft.com/office/powerpoint/2010/main" val="424915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turepedia.i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apastyle.apa.org/blog/how-to-cite-chatgp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natomyof.a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ilip.org.uk/general/custom.asp?page=researchrepor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hyperlink" Target="https://nationalcentreforai.jiscinvolve.org/wp/2023/06/05/library-strategy-and-artificial-intelligence/"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github.com/AI4LAM"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4F7091-7B84-2122-8FE6-F856778FE3A9}"/>
              </a:ext>
            </a:extLst>
          </p:cNvPr>
          <p:cNvSpPr>
            <a:spLocks noGrp="1"/>
          </p:cNvSpPr>
          <p:nvPr>
            <p:ph type="subTitle" idx="1"/>
          </p:nvPr>
        </p:nvSpPr>
        <p:spPr>
          <a:xfrm>
            <a:off x="1524000" y="4606086"/>
            <a:ext cx="9144000" cy="1655762"/>
          </a:xfrm>
        </p:spPr>
        <p:txBody>
          <a:bodyPr/>
          <a:lstStyle/>
          <a:p>
            <a:r>
              <a:rPr lang="en-GB" dirty="0"/>
              <a:t>Andrew Cox, Information School, University of Sheffield, UK</a:t>
            </a:r>
          </a:p>
          <a:p>
            <a:r>
              <a:rPr lang="en-GB" dirty="0"/>
              <a:t>a.m.cox@sheffield.ac.uk</a:t>
            </a:r>
          </a:p>
        </p:txBody>
      </p:sp>
      <p:sp>
        <p:nvSpPr>
          <p:cNvPr id="5" name="Title 4">
            <a:extLst>
              <a:ext uri="{FF2B5EF4-FFF2-40B4-BE49-F238E27FC236}">
                <a16:creationId xmlns:a16="http://schemas.microsoft.com/office/drawing/2014/main" id="{29D8A17D-336B-4C60-04C4-A99CB92833EC}"/>
              </a:ext>
            </a:extLst>
          </p:cNvPr>
          <p:cNvSpPr>
            <a:spLocks noGrp="1"/>
          </p:cNvSpPr>
          <p:nvPr>
            <p:ph type="ctrTitle"/>
          </p:nvPr>
        </p:nvSpPr>
        <p:spPr>
          <a:xfrm>
            <a:off x="1524000" y="1624268"/>
            <a:ext cx="9321281" cy="2387600"/>
          </a:xfrm>
        </p:spPr>
        <p:txBody>
          <a:bodyPr>
            <a:normAutofit fontScale="90000"/>
          </a:bodyPr>
          <a:lstStyle/>
          <a:p>
            <a:r>
              <a:rPr lang="en-GB" dirty="0"/>
              <a:t>A SWOT analysis of the library space in the year of generative AI</a:t>
            </a:r>
          </a:p>
        </p:txBody>
      </p:sp>
      <p:pic>
        <p:nvPicPr>
          <p:cNvPr id="7" name="Picture 6">
            <a:extLst>
              <a:ext uri="{FF2B5EF4-FFF2-40B4-BE49-F238E27FC236}">
                <a16:creationId xmlns:a16="http://schemas.microsoft.com/office/drawing/2014/main" id="{0F26CFDB-D6D3-BF0C-BC10-A87F9DAA6753}"/>
              </a:ext>
            </a:extLst>
          </p:cNvPr>
          <p:cNvPicPr>
            <a:picLocks noChangeAspect="1"/>
          </p:cNvPicPr>
          <p:nvPr/>
        </p:nvPicPr>
        <p:blipFill>
          <a:blip r:embed="rId3"/>
          <a:stretch>
            <a:fillRect/>
          </a:stretch>
        </p:blipFill>
        <p:spPr>
          <a:xfrm>
            <a:off x="266524" y="231898"/>
            <a:ext cx="4093698" cy="1488618"/>
          </a:xfrm>
          <a:prstGeom prst="rect">
            <a:avLst/>
          </a:prstGeom>
        </p:spPr>
      </p:pic>
    </p:spTree>
    <p:extLst>
      <p:ext uri="{BB962C8B-B14F-4D97-AF65-F5344CB8AC3E}">
        <p14:creationId xmlns:p14="http://schemas.microsoft.com/office/powerpoint/2010/main" val="280178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1B29-A9BA-D058-F40C-F54080E85649}"/>
              </a:ext>
            </a:extLst>
          </p:cNvPr>
          <p:cNvSpPr>
            <a:spLocks noGrp="1"/>
          </p:cNvSpPr>
          <p:nvPr>
            <p:ph type="title"/>
          </p:nvPr>
        </p:nvSpPr>
        <p:spPr/>
        <p:txBody>
          <a:bodyPr/>
          <a:lstStyle/>
          <a:p>
            <a:r>
              <a:rPr lang="en-GB" dirty="0"/>
              <a:t>Chat GPT’s definition (for a general audience in 100 words)</a:t>
            </a:r>
          </a:p>
        </p:txBody>
      </p:sp>
      <p:sp>
        <p:nvSpPr>
          <p:cNvPr id="3" name="Content Placeholder 2">
            <a:extLst>
              <a:ext uri="{FF2B5EF4-FFF2-40B4-BE49-F238E27FC236}">
                <a16:creationId xmlns:a16="http://schemas.microsoft.com/office/drawing/2014/main" id="{A40D28E3-2A87-0EB8-6996-0CA9709F046E}"/>
              </a:ext>
            </a:extLst>
          </p:cNvPr>
          <p:cNvSpPr>
            <a:spLocks noGrp="1"/>
          </p:cNvSpPr>
          <p:nvPr>
            <p:ph idx="1"/>
          </p:nvPr>
        </p:nvSpPr>
        <p:spPr/>
        <p:txBody>
          <a:bodyPr>
            <a:normAutofit lnSpcReduction="10000"/>
          </a:bodyPr>
          <a:lstStyle/>
          <a:p>
            <a:r>
              <a:rPr lang="en-GB" dirty="0"/>
              <a:t>“Artificial Intelligence (AI) refers to computer systems designed to perform tasks that would typically require human intelligence. It encompasses various technologies that enable machines to understand, learn, reason, and make decisions like humans. AI can </a:t>
            </a:r>
            <a:r>
              <a:rPr lang="en-GB" dirty="0" err="1"/>
              <a:t>analyze</a:t>
            </a:r>
            <a:r>
              <a:rPr lang="en-GB" dirty="0"/>
              <a:t> vast amounts of data, recognize patterns, and solve complex problems. It includes subfields like machine learning, which allows systems to improve their performance through experience, and neural networks, which simulate the human brain's structure and functions. AI applications range from voice assistants and self-driving cars to personalized recommendations and medical diagnoses. Its potential impact is vast, shaping industries, enhancing efficiency, and transforming our daily lives.”</a:t>
            </a:r>
          </a:p>
        </p:txBody>
      </p:sp>
    </p:spTree>
    <p:extLst>
      <p:ext uri="{BB962C8B-B14F-4D97-AF65-F5344CB8AC3E}">
        <p14:creationId xmlns:p14="http://schemas.microsoft.com/office/powerpoint/2010/main" val="131097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30DCE7-FC27-DCCE-BC28-F6D4C32B424E}"/>
              </a:ext>
            </a:extLst>
          </p:cNvPr>
          <p:cNvSpPr>
            <a:spLocks noGrp="1"/>
          </p:cNvSpPr>
          <p:nvPr>
            <p:ph idx="1"/>
          </p:nvPr>
        </p:nvSpPr>
        <p:spPr>
          <a:xfrm>
            <a:off x="849086" y="365124"/>
            <a:ext cx="10504714" cy="6177189"/>
          </a:xfrm>
        </p:spPr>
        <p:txBody>
          <a:bodyPr>
            <a:normAutofit fontScale="92500" lnSpcReduction="20000"/>
          </a:bodyPr>
          <a:lstStyle/>
          <a:p>
            <a:r>
              <a:rPr lang="en-GB" dirty="0"/>
              <a:t>“You wake up, refreshed, as your phone alarm goes off at 7:06am, having analysed your previous night’s sleep to work out the best point to interrupt your sleep cycle. You ask your voice assistant for an overview of the news, and it reads out a curated selection based on your interests. Your local MP is defending herself—a video has emerged which seems to show her privately attacking her party leader. The MP claims her face has been copied into the footage, and experts argue over the authenticity of the footage. As you leave, your daughter is practising for an upcoming exam with the help of an AI education app on her smartphone, which provides her with personalised content based on her strengths and weaknesses in previous lessons.</a:t>
            </a:r>
          </a:p>
          <a:p>
            <a:r>
              <a:rPr lang="en-GB" dirty="0"/>
              <a:t>On your way to work, your car dashboard displays the latest traffic information, and estimates the length of your journey to the office, based on current traffic conditions and data from previous journeys. On arrival, you check your emails, which have been automatically sifted into relevant categories for you. A colleague has sent you several dense legal documents, and software automatically highlights and summarises the points most relevant to a meeting you have later….”</a:t>
            </a:r>
          </a:p>
          <a:p>
            <a:pPr marL="0" indent="0">
              <a:buNone/>
            </a:pPr>
            <a:r>
              <a:rPr lang="en-GB" sz="1900" dirty="0"/>
              <a:t>House of Lords Select Committee on AI (2018) AI in the UK: Ready, willing and able</a:t>
            </a:r>
          </a:p>
        </p:txBody>
      </p:sp>
    </p:spTree>
    <p:extLst>
      <p:ext uri="{BB962C8B-B14F-4D97-AF65-F5344CB8AC3E}">
        <p14:creationId xmlns:p14="http://schemas.microsoft.com/office/powerpoint/2010/main" val="16291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E8CFB0-2E67-EC13-32F9-0FB8A7F44430}"/>
              </a:ext>
            </a:extLst>
          </p:cNvPr>
          <p:cNvSpPr>
            <a:spLocks noGrp="1"/>
          </p:cNvSpPr>
          <p:nvPr>
            <p:ph type="title"/>
          </p:nvPr>
        </p:nvSpPr>
        <p:spPr/>
        <p:txBody>
          <a:bodyPr/>
          <a:lstStyle/>
          <a:p>
            <a:r>
              <a:rPr lang="en-GB" dirty="0"/>
              <a:t>The familiar face of AI</a:t>
            </a:r>
          </a:p>
        </p:txBody>
      </p:sp>
      <p:sp>
        <p:nvSpPr>
          <p:cNvPr id="7" name="Content Placeholder 6">
            <a:extLst>
              <a:ext uri="{FF2B5EF4-FFF2-40B4-BE49-F238E27FC236}">
                <a16:creationId xmlns:a16="http://schemas.microsoft.com/office/drawing/2014/main" id="{EC8A3A52-ED7C-99E0-E88A-834017D54411}"/>
              </a:ext>
            </a:extLst>
          </p:cNvPr>
          <p:cNvSpPr>
            <a:spLocks noGrp="1"/>
          </p:cNvSpPr>
          <p:nvPr>
            <p:ph sz="half" idx="1"/>
          </p:nvPr>
        </p:nvSpPr>
        <p:spPr/>
        <p:txBody>
          <a:bodyPr>
            <a:normAutofit lnSpcReduction="10000"/>
          </a:bodyPr>
          <a:lstStyle/>
          <a:p>
            <a:r>
              <a:rPr lang="en-GB" dirty="0"/>
              <a:t>Spam filtering</a:t>
            </a:r>
          </a:p>
          <a:p>
            <a:r>
              <a:rPr lang="en-GB" dirty="0"/>
              <a:t>Plagiarism detection</a:t>
            </a:r>
          </a:p>
          <a:p>
            <a:r>
              <a:rPr lang="en-GB" dirty="0"/>
              <a:t>Transcription and captioning</a:t>
            </a:r>
          </a:p>
          <a:p>
            <a:r>
              <a:rPr lang="en-GB" dirty="0"/>
              <a:t>Translation</a:t>
            </a:r>
          </a:p>
          <a:p>
            <a:r>
              <a:rPr lang="en-GB" dirty="0"/>
              <a:t>Recommendation</a:t>
            </a:r>
          </a:p>
          <a:p>
            <a:r>
              <a:rPr lang="en-GB" dirty="0"/>
              <a:t>Search</a:t>
            </a:r>
          </a:p>
          <a:p>
            <a:r>
              <a:rPr lang="en-GB" dirty="0"/>
              <a:t>Predictive text</a:t>
            </a:r>
          </a:p>
          <a:p>
            <a:endParaRPr lang="en-GB" dirty="0"/>
          </a:p>
          <a:p>
            <a:pPr marL="0" indent="0">
              <a:buNone/>
            </a:pPr>
            <a:endParaRPr lang="en-GB" dirty="0"/>
          </a:p>
        </p:txBody>
      </p:sp>
      <p:sp>
        <p:nvSpPr>
          <p:cNvPr id="4" name="Content Placeholder 3">
            <a:extLst>
              <a:ext uri="{FF2B5EF4-FFF2-40B4-BE49-F238E27FC236}">
                <a16:creationId xmlns:a16="http://schemas.microsoft.com/office/drawing/2014/main" id="{0013AE56-F1FD-9F22-66AD-EB0324C90BE8}"/>
              </a:ext>
            </a:extLst>
          </p:cNvPr>
          <p:cNvSpPr>
            <a:spLocks noGrp="1"/>
          </p:cNvSpPr>
          <p:nvPr>
            <p:ph sz="half" idx="2"/>
          </p:nvPr>
        </p:nvSpPr>
        <p:spPr/>
        <p:txBody>
          <a:bodyPr>
            <a:normAutofit lnSpcReduction="10000"/>
          </a:bodyPr>
          <a:lstStyle/>
          <a:p>
            <a:pPr marL="0" indent="0">
              <a:buNone/>
            </a:pPr>
            <a:r>
              <a:rPr lang="en-GB" dirty="0"/>
              <a:t>Many benefits in terms of access to knowledge</a:t>
            </a:r>
          </a:p>
          <a:p>
            <a:pPr marL="0" indent="0">
              <a:buNone/>
            </a:pPr>
            <a:endParaRPr lang="en-GB" dirty="0"/>
          </a:p>
          <a:p>
            <a:pPr marL="0" indent="0">
              <a:buNone/>
            </a:pPr>
            <a:r>
              <a:rPr lang="en-GB" dirty="0"/>
              <a:t>Familiar problems:</a:t>
            </a:r>
          </a:p>
          <a:p>
            <a:r>
              <a:rPr lang="en-GB" dirty="0"/>
              <a:t>Inaccuracy</a:t>
            </a:r>
          </a:p>
          <a:p>
            <a:r>
              <a:rPr lang="en-GB" dirty="0"/>
              <a:t>Bias </a:t>
            </a:r>
            <a:r>
              <a:rPr lang="en-GB" dirty="0" err="1"/>
              <a:t>eg</a:t>
            </a:r>
            <a:r>
              <a:rPr lang="en-GB" dirty="0"/>
              <a:t> which languages translated</a:t>
            </a:r>
          </a:p>
          <a:p>
            <a:r>
              <a:rPr lang="en-GB" dirty="0"/>
              <a:t>Privacy concerns around recommendation</a:t>
            </a:r>
          </a:p>
          <a:p>
            <a:r>
              <a:rPr lang="en-GB" dirty="0"/>
              <a:t>Filter bubbles</a:t>
            </a:r>
          </a:p>
        </p:txBody>
      </p:sp>
    </p:spTree>
    <p:extLst>
      <p:ext uri="{BB962C8B-B14F-4D97-AF65-F5344CB8AC3E}">
        <p14:creationId xmlns:p14="http://schemas.microsoft.com/office/powerpoint/2010/main" val="47271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0712-2D3F-AE7D-89D6-B12317712469}"/>
              </a:ext>
            </a:extLst>
          </p:cNvPr>
          <p:cNvSpPr>
            <a:spLocks noGrp="1"/>
          </p:cNvSpPr>
          <p:nvPr>
            <p:ph type="title"/>
          </p:nvPr>
        </p:nvSpPr>
        <p:spPr>
          <a:xfrm>
            <a:off x="494270" y="365125"/>
            <a:ext cx="11257006" cy="1325563"/>
          </a:xfrm>
        </p:spPr>
        <p:txBody>
          <a:bodyPr/>
          <a:lstStyle/>
          <a:p>
            <a:r>
              <a:rPr lang="en-GB" dirty="0"/>
              <a:t>The old new face of AI in libraries? </a:t>
            </a:r>
            <a:r>
              <a:rPr lang="en-GB" i="1" dirty="0"/>
              <a:t>Descriptive AI</a:t>
            </a:r>
          </a:p>
        </p:txBody>
      </p:sp>
      <p:sp>
        <p:nvSpPr>
          <p:cNvPr id="5" name="Content Placeholder 4">
            <a:extLst>
              <a:ext uri="{FF2B5EF4-FFF2-40B4-BE49-F238E27FC236}">
                <a16:creationId xmlns:a16="http://schemas.microsoft.com/office/drawing/2014/main" id="{14DBFD76-E599-4C01-06F0-4092C85D457D}"/>
              </a:ext>
            </a:extLst>
          </p:cNvPr>
          <p:cNvSpPr>
            <a:spLocks noGrp="1"/>
          </p:cNvSpPr>
          <p:nvPr>
            <p:ph sz="half" idx="1"/>
          </p:nvPr>
        </p:nvSpPr>
        <p:spPr/>
        <p:txBody>
          <a:bodyPr>
            <a:normAutofit fontScale="85000" lnSpcReduction="20000"/>
          </a:bodyPr>
          <a:lstStyle/>
          <a:p>
            <a:r>
              <a:rPr lang="en-GB" dirty="0"/>
              <a:t>10,000 video files with only titles to search on</a:t>
            </a:r>
          </a:p>
          <a:p>
            <a:pPr lvl="1"/>
            <a:r>
              <a:rPr lang="en-GB" dirty="0"/>
              <a:t>Unrealistic to manually enhance records</a:t>
            </a:r>
          </a:p>
          <a:p>
            <a:r>
              <a:rPr lang="en-GB" dirty="0"/>
              <a:t>AI might offer better search</a:t>
            </a:r>
          </a:p>
          <a:p>
            <a:pPr lvl="1"/>
            <a:r>
              <a:rPr lang="en-GB" dirty="0"/>
              <a:t>Based on voice recognition (as per captioning) provide a transcript of things people say that can be used to search</a:t>
            </a:r>
          </a:p>
          <a:p>
            <a:pPr lvl="1"/>
            <a:r>
              <a:rPr lang="en-GB" dirty="0"/>
              <a:t>Based on image recognition</a:t>
            </a:r>
          </a:p>
          <a:p>
            <a:pPr lvl="2"/>
            <a:r>
              <a:rPr lang="en-GB" dirty="0"/>
              <a:t>Identify types of objects (</a:t>
            </a:r>
            <a:r>
              <a:rPr lang="en-GB" dirty="0" err="1"/>
              <a:t>eg</a:t>
            </a:r>
            <a:r>
              <a:rPr lang="en-GB" dirty="0"/>
              <a:t> cars, houses)</a:t>
            </a:r>
          </a:p>
          <a:p>
            <a:pPr lvl="2"/>
            <a:r>
              <a:rPr lang="en-GB" dirty="0"/>
              <a:t>Identify places / people</a:t>
            </a:r>
          </a:p>
          <a:p>
            <a:pPr lvl="1"/>
            <a:r>
              <a:rPr lang="en-GB" dirty="0"/>
              <a:t>Identify music</a:t>
            </a:r>
          </a:p>
        </p:txBody>
      </p:sp>
      <p:sp>
        <p:nvSpPr>
          <p:cNvPr id="3" name="Content Placeholder 2">
            <a:extLst>
              <a:ext uri="{FF2B5EF4-FFF2-40B4-BE49-F238E27FC236}">
                <a16:creationId xmlns:a16="http://schemas.microsoft.com/office/drawing/2014/main" id="{14C177C6-4E2F-9F8A-798C-4E6746226B10}"/>
              </a:ext>
            </a:extLst>
          </p:cNvPr>
          <p:cNvSpPr>
            <a:spLocks noGrp="1"/>
          </p:cNvSpPr>
          <p:nvPr>
            <p:ph sz="half" idx="2"/>
          </p:nvPr>
        </p:nvSpPr>
        <p:spPr/>
        <p:txBody>
          <a:bodyPr>
            <a:normAutofit fontScale="85000" lnSpcReduction="20000"/>
          </a:bodyPr>
          <a:lstStyle/>
          <a:p>
            <a:r>
              <a:rPr lang="en-GB" dirty="0"/>
              <a:t>Will not be 100% accurate</a:t>
            </a:r>
          </a:p>
          <a:p>
            <a:r>
              <a:rPr lang="en-GB" dirty="0"/>
              <a:t>Might be hard to explain it how works</a:t>
            </a:r>
          </a:p>
          <a:p>
            <a:r>
              <a:rPr lang="en-GB" dirty="0"/>
              <a:t>Might be systematically inaccurate, </a:t>
            </a:r>
            <a:r>
              <a:rPr lang="en-GB" dirty="0" err="1"/>
              <a:t>eg</a:t>
            </a:r>
            <a:r>
              <a:rPr lang="en-GB" dirty="0"/>
              <a:t> if trained on majority voices (</a:t>
            </a:r>
            <a:r>
              <a:rPr lang="en-GB" dirty="0" err="1"/>
              <a:t>eg</a:t>
            </a:r>
            <a:r>
              <a:rPr lang="en-GB" dirty="0"/>
              <a:t> English people speaking English, not a broad accent or another language) </a:t>
            </a:r>
            <a:r>
              <a:rPr lang="en-GB" i="1" dirty="0"/>
              <a:t>– not bias in AI, bias in data or how data is handled – but problem may be deeper in whole idea of classification of peoples problematic</a:t>
            </a:r>
          </a:p>
          <a:p>
            <a:r>
              <a:rPr lang="en-GB" dirty="0"/>
              <a:t>Guidelines </a:t>
            </a:r>
            <a:r>
              <a:rPr lang="en-GB" dirty="0" err="1"/>
              <a:t>eg</a:t>
            </a:r>
            <a:r>
              <a:rPr lang="en-GB" dirty="0"/>
              <a:t> via Lee (2022) https://arxiv.org/abs/2207.02960</a:t>
            </a:r>
          </a:p>
          <a:p>
            <a:endParaRPr lang="en-GB" dirty="0"/>
          </a:p>
          <a:p>
            <a:r>
              <a:rPr lang="en-GB" dirty="0"/>
              <a:t>Cost of systems v skills to build</a:t>
            </a:r>
          </a:p>
          <a:p>
            <a:endParaRPr lang="en-GB" dirty="0"/>
          </a:p>
        </p:txBody>
      </p:sp>
    </p:spTree>
    <p:extLst>
      <p:ext uri="{BB962C8B-B14F-4D97-AF65-F5344CB8AC3E}">
        <p14:creationId xmlns:p14="http://schemas.microsoft.com/office/powerpoint/2010/main" val="37852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733-25DF-4A71-B2C4-AB8564B0E16B}"/>
              </a:ext>
            </a:extLst>
          </p:cNvPr>
          <p:cNvSpPr>
            <a:spLocks noGrp="1"/>
          </p:cNvSpPr>
          <p:nvPr>
            <p:ph type="title"/>
          </p:nvPr>
        </p:nvSpPr>
        <p:spPr/>
        <p:txBody>
          <a:bodyPr/>
          <a:lstStyle/>
          <a:p>
            <a:r>
              <a:rPr lang="en-GB" dirty="0"/>
              <a:t>Definition: AI for information professionals: “Wide and deep” impact?</a:t>
            </a:r>
            <a:endParaRPr lang="en-US" dirty="0"/>
          </a:p>
        </p:txBody>
      </p:sp>
      <p:sp>
        <p:nvSpPr>
          <p:cNvPr id="3" name="Content Placeholder 2">
            <a:extLst>
              <a:ext uri="{FF2B5EF4-FFF2-40B4-BE49-F238E27FC236}">
                <a16:creationId xmlns:a16="http://schemas.microsoft.com/office/drawing/2014/main" id="{415BCE63-4C5E-48B9-98C2-4687691279FF}"/>
              </a:ext>
            </a:extLst>
          </p:cNvPr>
          <p:cNvSpPr>
            <a:spLocks noGrp="1"/>
          </p:cNvSpPr>
          <p:nvPr>
            <p:ph sz="half" idx="1"/>
          </p:nvPr>
        </p:nvSpPr>
        <p:spPr>
          <a:xfrm>
            <a:off x="211015" y="1825625"/>
            <a:ext cx="5884985" cy="5173052"/>
          </a:xfrm>
        </p:spPr>
        <p:txBody>
          <a:bodyPr>
            <a:normAutofit fontScale="47500" lnSpcReduction="20000"/>
          </a:bodyPr>
          <a:lstStyle/>
          <a:p>
            <a:pPr marL="0" indent="0">
              <a:buNone/>
            </a:pPr>
            <a:r>
              <a:rPr lang="en-GB" b="1" dirty="0">
                <a:solidFill>
                  <a:schemeClr val="accent6">
                    <a:lumMod val="75000"/>
                  </a:schemeClr>
                </a:solidFill>
              </a:rPr>
              <a:t>Using AI in our own daily work</a:t>
            </a:r>
          </a:p>
          <a:p>
            <a:r>
              <a:rPr lang="en-GB" b="1" dirty="0">
                <a:solidFill>
                  <a:schemeClr val="accent6">
                    <a:lumMod val="75000"/>
                  </a:schemeClr>
                </a:solidFill>
              </a:rPr>
              <a:t>Using AI tools in your own work, </a:t>
            </a:r>
            <a:r>
              <a:rPr lang="en-GB" b="1" dirty="0" err="1">
                <a:solidFill>
                  <a:schemeClr val="accent6">
                    <a:lumMod val="75000"/>
                  </a:schemeClr>
                </a:solidFill>
              </a:rPr>
              <a:t>eg</a:t>
            </a:r>
            <a:r>
              <a:rPr lang="en-GB" b="1" dirty="0">
                <a:solidFill>
                  <a:schemeClr val="accent6">
                    <a:lumMod val="75000"/>
                  </a:schemeClr>
                </a:solidFill>
              </a:rPr>
              <a:t> book ordering, summarising texts… etc</a:t>
            </a:r>
          </a:p>
          <a:p>
            <a:r>
              <a:rPr lang="en-GB" b="1" dirty="0">
                <a:solidFill>
                  <a:schemeClr val="accent6">
                    <a:lumMod val="75000"/>
                  </a:schemeClr>
                </a:solidFill>
              </a:rPr>
              <a:t>Robotic process automation of backend processes</a:t>
            </a:r>
          </a:p>
          <a:p>
            <a:pPr marL="0" indent="0">
              <a:buNone/>
            </a:pPr>
            <a:endParaRPr lang="en-US" dirty="0"/>
          </a:p>
          <a:p>
            <a:pPr marL="0" indent="0">
              <a:buNone/>
            </a:pPr>
            <a:r>
              <a:rPr lang="en-US" b="1" dirty="0"/>
              <a:t>Using AI in our own services to users</a:t>
            </a:r>
          </a:p>
          <a:p>
            <a:r>
              <a:rPr lang="en-US" dirty="0"/>
              <a:t>Supporting use of AI built into third party search tools – choosing and selecting such tools</a:t>
            </a:r>
          </a:p>
          <a:p>
            <a:r>
              <a:rPr lang="en-GB" dirty="0"/>
              <a:t>Applying machine learning to organisational datasets</a:t>
            </a:r>
          </a:p>
          <a:p>
            <a:pPr lvl="1"/>
            <a:r>
              <a:rPr lang="en-GB" dirty="0"/>
              <a:t>Text mining the literature or creating metadata special collections of text, images, audio - any data at scale </a:t>
            </a:r>
          </a:p>
          <a:p>
            <a:pPr lvl="1"/>
            <a:r>
              <a:rPr lang="en-GB" dirty="0" err="1"/>
              <a:t>Eg</a:t>
            </a:r>
            <a:r>
              <a:rPr lang="en-GB" dirty="0"/>
              <a:t> ML applied to library heritage collections, </a:t>
            </a:r>
            <a:r>
              <a:rPr lang="en-GB" dirty="0" err="1"/>
              <a:t>eg</a:t>
            </a:r>
            <a:r>
              <a:rPr lang="en-GB" dirty="0"/>
              <a:t> oral histories, handwritten manuscripts, image collections</a:t>
            </a:r>
          </a:p>
          <a:p>
            <a:pPr lvl="1"/>
            <a:r>
              <a:rPr lang="en-GB" dirty="0"/>
              <a:t>Using AI tools within Systematic Literature Review  process</a:t>
            </a:r>
          </a:p>
          <a:p>
            <a:r>
              <a:rPr lang="en-GB" b="1" dirty="0">
                <a:solidFill>
                  <a:schemeClr val="accent6">
                    <a:lumMod val="75000"/>
                  </a:schemeClr>
                </a:solidFill>
              </a:rPr>
              <a:t>Developing a chatbot or voice assistant for information service users</a:t>
            </a:r>
          </a:p>
          <a:p>
            <a:r>
              <a:rPr lang="en-GB" dirty="0"/>
              <a:t>Exploiting generative AI</a:t>
            </a:r>
          </a:p>
          <a:p>
            <a:r>
              <a:rPr lang="en-GB" dirty="0"/>
              <a:t>…</a:t>
            </a:r>
          </a:p>
          <a:p>
            <a:r>
              <a:rPr lang="en-GB" dirty="0"/>
              <a:t>Creating a robot animal petting zoo!</a:t>
            </a:r>
          </a:p>
          <a:p>
            <a:endParaRPr lang="en-GB" dirty="0"/>
          </a:p>
          <a:p>
            <a:pPr marL="0" indent="0">
              <a:buNone/>
            </a:pPr>
            <a:r>
              <a:rPr lang="en-GB" sz="2700" b="1" dirty="0">
                <a:solidFill>
                  <a:schemeClr val="accent6">
                    <a:lumMod val="75000"/>
                  </a:schemeClr>
                </a:solidFill>
              </a:rPr>
              <a:t>Smart library spaces</a:t>
            </a:r>
          </a:p>
          <a:p>
            <a:r>
              <a:rPr lang="en-GB" sz="2700" dirty="0"/>
              <a:t>Energy saving</a:t>
            </a:r>
          </a:p>
          <a:p>
            <a:r>
              <a:rPr lang="en-GB" sz="2700" dirty="0"/>
              <a:t>Surfacing relevant content in different spaces</a:t>
            </a: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EFA07C2C-D66C-4275-BE88-BB3CAA61F1A1}"/>
              </a:ext>
            </a:extLst>
          </p:cNvPr>
          <p:cNvSpPr>
            <a:spLocks noGrp="1"/>
          </p:cNvSpPr>
          <p:nvPr>
            <p:ph sz="half" idx="2"/>
          </p:nvPr>
        </p:nvSpPr>
        <p:spPr>
          <a:xfrm>
            <a:off x="6172199" y="1825625"/>
            <a:ext cx="5808786" cy="4838944"/>
          </a:xfrm>
        </p:spPr>
        <p:txBody>
          <a:bodyPr>
            <a:normAutofit fontScale="47500" lnSpcReduction="20000"/>
          </a:bodyPr>
          <a:lstStyle/>
          <a:p>
            <a:pPr marL="0" indent="0">
              <a:buNone/>
            </a:pPr>
            <a:r>
              <a:rPr lang="en-GB" b="1" dirty="0">
                <a:solidFill>
                  <a:schemeClr val="accent6">
                    <a:lumMod val="75000"/>
                  </a:schemeClr>
                </a:solidFill>
              </a:rPr>
              <a:t>Supporting a community of data scientist users</a:t>
            </a:r>
            <a:endParaRPr lang="en-US" b="1" dirty="0">
              <a:solidFill>
                <a:schemeClr val="accent6">
                  <a:lumMod val="75000"/>
                </a:schemeClr>
              </a:solidFill>
            </a:endParaRPr>
          </a:p>
          <a:p>
            <a:r>
              <a:rPr lang="en-GB" b="1" dirty="0">
                <a:solidFill>
                  <a:schemeClr val="accent6">
                    <a:lumMod val="75000"/>
                  </a:schemeClr>
                </a:solidFill>
              </a:rPr>
              <a:t>Providing data e.g. from special collections or locating/ licensing external data sets for analysis + data governance and stewardship</a:t>
            </a:r>
          </a:p>
          <a:p>
            <a:r>
              <a:rPr lang="en-GB" b="1" dirty="0">
                <a:solidFill>
                  <a:schemeClr val="accent6">
                    <a:lumMod val="75000"/>
                  </a:schemeClr>
                </a:solidFill>
              </a:rPr>
              <a:t>Advice on tools</a:t>
            </a:r>
          </a:p>
          <a:p>
            <a:r>
              <a:rPr lang="en-GB" b="1" dirty="0">
                <a:solidFill>
                  <a:schemeClr val="accent6">
                    <a:lumMod val="75000"/>
                  </a:schemeClr>
                </a:solidFill>
              </a:rPr>
              <a:t>Developing training data for machine learning</a:t>
            </a:r>
          </a:p>
          <a:p>
            <a:r>
              <a:rPr lang="en-US" b="1" dirty="0">
                <a:solidFill>
                  <a:schemeClr val="accent6">
                    <a:lumMod val="75000"/>
                  </a:schemeClr>
                </a:solidFill>
              </a:rPr>
              <a:t>Creating a community of data scientists or simply participating</a:t>
            </a:r>
          </a:p>
          <a:p>
            <a:endParaRPr lang="en-GB" dirty="0"/>
          </a:p>
          <a:p>
            <a:pPr marL="0" indent="0">
              <a:buNone/>
            </a:pPr>
            <a:r>
              <a:rPr lang="en-GB" b="1" dirty="0">
                <a:solidFill>
                  <a:schemeClr val="accent6">
                    <a:lumMod val="75000"/>
                  </a:schemeClr>
                </a:solidFill>
              </a:rPr>
              <a:t>Folding AI / data literacy into IL</a:t>
            </a:r>
          </a:p>
          <a:p>
            <a:r>
              <a:rPr lang="en-GB" dirty="0"/>
              <a:t>Promoting data and AI literacy across an organisation or with public</a:t>
            </a:r>
          </a:p>
          <a:p>
            <a:pPr lvl="1"/>
            <a:r>
              <a:rPr lang="en-GB" dirty="0"/>
              <a:t>Could be aspect of citizen awareness of AI in search</a:t>
            </a:r>
          </a:p>
          <a:p>
            <a:pPr lvl="1"/>
            <a:r>
              <a:rPr lang="en-GB" dirty="0"/>
              <a:t>Could be in a specific context, </a:t>
            </a:r>
            <a:r>
              <a:rPr lang="en-GB" dirty="0" err="1"/>
              <a:t>eg</a:t>
            </a:r>
            <a:r>
              <a:rPr lang="en-GB" dirty="0"/>
              <a:t> students using translation tools or writing tools or other research tools (like </a:t>
            </a:r>
            <a:r>
              <a:rPr lang="en-GB" dirty="0" err="1"/>
              <a:t>rabbitai</a:t>
            </a:r>
            <a:r>
              <a:rPr lang="en-GB" dirty="0"/>
              <a:t> )</a:t>
            </a:r>
          </a:p>
          <a:p>
            <a:pPr lvl="1"/>
            <a:endParaRPr lang="en-GB" dirty="0"/>
          </a:p>
          <a:p>
            <a:pPr marL="0" indent="0">
              <a:buNone/>
            </a:pPr>
            <a:r>
              <a:rPr lang="en-US" b="1" dirty="0"/>
              <a:t>Supporting wider use of AI in the </a:t>
            </a:r>
            <a:r>
              <a:rPr lang="en-US" b="1" dirty="0" err="1"/>
              <a:t>organisation</a:t>
            </a:r>
            <a:endParaRPr lang="en-US" b="1" dirty="0"/>
          </a:p>
          <a:p>
            <a:r>
              <a:rPr lang="en-US" dirty="0"/>
              <a:t>Input to your </a:t>
            </a:r>
            <a:r>
              <a:rPr lang="en-US" dirty="0" err="1"/>
              <a:t>organisation’s</a:t>
            </a:r>
            <a:r>
              <a:rPr lang="en-US" dirty="0"/>
              <a:t> adoption of AI, e.g. in procurement, training, data capture </a:t>
            </a:r>
            <a:r>
              <a:rPr lang="en-US" dirty="0" err="1"/>
              <a:t>etc</a:t>
            </a:r>
            <a:endParaRPr lang="en-US" dirty="0"/>
          </a:p>
          <a:p>
            <a:pPr marL="0" indent="0">
              <a:buNone/>
            </a:pPr>
            <a:endParaRPr lang="en-US" dirty="0"/>
          </a:p>
          <a:p>
            <a:pPr marL="0" indent="0">
              <a:buNone/>
            </a:pPr>
            <a:r>
              <a:rPr lang="en-US" b="1" dirty="0"/>
              <a:t>Using AI to monitor/ predict/influence user </a:t>
            </a:r>
            <a:r>
              <a:rPr lang="en-US" b="1" dirty="0" err="1"/>
              <a:t>behaviour</a:t>
            </a:r>
            <a:endParaRPr lang="en-US" b="1" dirty="0"/>
          </a:p>
          <a:p>
            <a:r>
              <a:rPr lang="en-US" dirty="0"/>
              <a:t>E.g. applying sentiment analysis to social media responses to information services, trying to predict occupancy of library from weather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59633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8BCA-ABDD-D270-6DD0-D0172087DB56}"/>
              </a:ext>
            </a:extLst>
          </p:cNvPr>
          <p:cNvSpPr>
            <a:spLocks noGrp="1"/>
          </p:cNvSpPr>
          <p:nvPr>
            <p:ph type="title"/>
          </p:nvPr>
        </p:nvSpPr>
        <p:spPr/>
        <p:txBody>
          <a:bodyPr/>
          <a:lstStyle/>
          <a:p>
            <a:r>
              <a:rPr lang="en-GB" dirty="0"/>
              <a:t>From a recent rapid pre-event survey (N=68)</a:t>
            </a:r>
          </a:p>
        </p:txBody>
      </p:sp>
      <p:sp>
        <p:nvSpPr>
          <p:cNvPr id="3" name="Content Placeholder 2">
            <a:extLst>
              <a:ext uri="{FF2B5EF4-FFF2-40B4-BE49-F238E27FC236}">
                <a16:creationId xmlns:a16="http://schemas.microsoft.com/office/drawing/2014/main" id="{359FA140-D168-E38D-7976-497E0298CFF7}"/>
              </a:ext>
            </a:extLst>
          </p:cNvPr>
          <p:cNvSpPr>
            <a:spLocks noGrp="1"/>
          </p:cNvSpPr>
          <p:nvPr>
            <p:ph idx="1"/>
          </p:nvPr>
        </p:nvSpPr>
        <p:spPr/>
        <p:txBody>
          <a:bodyPr>
            <a:normAutofit lnSpcReduction="10000"/>
          </a:bodyPr>
          <a:lstStyle/>
          <a:p>
            <a:r>
              <a:rPr lang="en-GB" dirty="0"/>
              <a:t>Promoting AI (and data) literacy for users – 50% planned; 9% pilot or mature service</a:t>
            </a:r>
          </a:p>
          <a:p>
            <a:r>
              <a:rPr lang="en-GB" dirty="0"/>
              <a:t>Library specific chatbot – 22% planned; 16%</a:t>
            </a:r>
          </a:p>
          <a:p>
            <a:r>
              <a:rPr lang="en-GB" dirty="0"/>
              <a:t>Text and data mining support 21%; 9%</a:t>
            </a:r>
          </a:p>
          <a:p>
            <a:r>
              <a:rPr lang="en-GB" dirty="0"/>
              <a:t>Knowledge discovery of collections 19%; 13%</a:t>
            </a:r>
          </a:p>
          <a:p>
            <a:r>
              <a:rPr lang="en-GB" dirty="0"/>
              <a:t>An institutional chatbot 12%; 9%</a:t>
            </a:r>
          </a:p>
          <a:p>
            <a:r>
              <a:rPr lang="en-GB" dirty="0"/>
              <a:t>Automation of systematic reviews 15%; 4%</a:t>
            </a:r>
          </a:p>
          <a:p>
            <a:r>
              <a:rPr lang="en-GB" dirty="0"/>
              <a:t>Supporting institutional data scientist community 12%; 12%</a:t>
            </a:r>
          </a:p>
          <a:p>
            <a:r>
              <a:rPr lang="en-GB" dirty="0"/>
              <a:t>Library user behaviour prediction 6%; 1%</a:t>
            </a:r>
          </a:p>
        </p:txBody>
      </p:sp>
    </p:spTree>
    <p:extLst>
      <p:ext uri="{BB962C8B-B14F-4D97-AF65-F5344CB8AC3E}">
        <p14:creationId xmlns:p14="http://schemas.microsoft.com/office/powerpoint/2010/main" val="369376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EAC5-7503-18A0-E7D0-76735FEB5A80}"/>
              </a:ext>
            </a:extLst>
          </p:cNvPr>
          <p:cNvSpPr>
            <a:spLocks noGrp="1"/>
          </p:cNvSpPr>
          <p:nvPr>
            <p:ph type="title"/>
          </p:nvPr>
        </p:nvSpPr>
        <p:spPr>
          <a:xfrm>
            <a:off x="838200" y="365125"/>
            <a:ext cx="10851292" cy="1325563"/>
          </a:xfrm>
        </p:spPr>
        <p:txBody>
          <a:bodyPr/>
          <a:lstStyle/>
          <a:p>
            <a:r>
              <a:rPr lang="en-GB" dirty="0"/>
              <a:t>New </a:t>
            </a:r>
            <a:r>
              <a:rPr lang="en-GB" dirty="0" err="1"/>
              <a:t>new</a:t>
            </a:r>
            <a:r>
              <a:rPr lang="en-GB" dirty="0"/>
              <a:t> face of AI: Generative AI as general AI</a:t>
            </a:r>
          </a:p>
        </p:txBody>
      </p:sp>
      <p:sp>
        <p:nvSpPr>
          <p:cNvPr id="3" name="Content Placeholder 2">
            <a:extLst>
              <a:ext uri="{FF2B5EF4-FFF2-40B4-BE49-F238E27FC236}">
                <a16:creationId xmlns:a16="http://schemas.microsoft.com/office/drawing/2014/main" id="{5419809E-558E-8F62-6453-76DEC723D2EC}"/>
              </a:ext>
            </a:extLst>
          </p:cNvPr>
          <p:cNvSpPr>
            <a:spLocks noGrp="1"/>
          </p:cNvSpPr>
          <p:nvPr>
            <p:ph sz="half" idx="1"/>
          </p:nvPr>
        </p:nvSpPr>
        <p:spPr>
          <a:xfrm>
            <a:off x="838200" y="1825625"/>
            <a:ext cx="5181600" cy="4667250"/>
          </a:xfrm>
        </p:spPr>
        <p:txBody>
          <a:bodyPr>
            <a:normAutofit fontScale="47500" lnSpcReduction="20000"/>
          </a:bodyPr>
          <a:lstStyle/>
          <a:p>
            <a:pPr marL="0" indent="0">
              <a:buNone/>
            </a:pPr>
            <a:r>
              <a:rPr lang="en-GB" dirty="0"/>
              <a:t>Chat GPT</a:t>
            </a:r>
          </a:p>
          <a:p>
            <a:r>
              <a:rPr lang="en-GB" dirty="0"/>
              <a:t>Draft a short or long piece of text </a:t>
            </a:r>
            <a:r>
              <a:rPr lang="en-GB" dirty="0" err="1"/>
              <a:t>eg</a:t>
            </a:r>
            <a:r>
              <a:rPr lang="en-GB" dirty="0"/>
              <a:t> essay or cover letter for job application or a tweet or a policy document</a:t>
            </a:r>
          </a:p>
          <a:p>
            <a:r>
              <a:rPr lang="en-GB" dirty="0"/>
              <a:t>Answer questions</a:t>
            </a:r>
          </a:p>
          <a:p>
            <a:r>
              <a:rPr lang="en-GB" dirty="0"/>
              <a:t>Write code</a:t>
            </a:r>
          </a:p>
          <a:p>
            <a:r>
              <a:rPr lang="en-GB" dirty="0"/>
              <a:t>Solve a maths problem</a:t>
            </a:r>
          </a:p>
          <a:p>
            <a:r>
              <a:rPr lang="en-GB" dirty="0"/>
              <a:t>Create content in multiple languages</a:t>
            </a:r>
          </a:p>
          <a:p>
            <a:r>
              <a:rPr lang="en-GB" dirty="0"/>
              <a:t>Supply a recipe</a:t>
            </a:r>
          </a:p>
          <a:p>
            <a:endParaRPr lang="en-GB" dirty="0"/>
          </a:p>
          <a:p>
            <a:r>
              <a:rPr lang="en-GB" i="1" dirty="0"/>
              <a:t>Prompting a new paradigm of search? Search in natural language and get results in the form of an answer, not a set of resources</a:t>
            </a:r>
          </a:p>
          <a:p>
            <a:endParaRPr lang="en-GB" dirty="0"/>
          </a:p>
          <a:p>
            <a:r>
              <a:rPr lang="en-GB" dirty="0"/>
              <a:t>Proliferation of GPT based applications for “research” - </a:t>
            </a:r>
            <a:r>
              <a:rPr lang="en-GB" dirty="0">
                <a:hlinkClick r:id="rId3"/>
              </a:rPr>
              <a:t>https://www.futurepedia.io/</a:t>
            </a:r>
            <a:endParaRPr lang="en-GB" dirty="0"/>
          </a:p>
          <a:p>
            <a:endParaRPr lang="en-GB" dirty="0"/>
          </a:p>
          <a:p>
            <a:r>
              <a:rPr lang="en-GB" dirty="0"/>
              <a:t>Other Large Language Models, specifically for medical contexts: </a:t>
            </a:r>
            <a:r>
              <a:rPr lang="en-GB" dirty="0" err="1"/>
              <a:t>eg</a:t>
            </a:r>
            <a:endParaRPr lang="en-GB" dirty="0"/>
          </a:p>
          <a:p>
            <a:pPr lvl="1"/>
            <a:r>
              <a:rPr lang="en-GB" b="1" dirty="0"/>
              <a:t>Med Palm 2</a:t>
            </a:r>
          </a:p>
          <a:p>
            <a:pPr lvl="1"/>
            <a:r>
              <a:rPr lang="en-GB" b="1" dirty="0" err="1"/>
              <a:t>MedAlpaca</a:t>
            </a:r>
            <a:endParaRPr lang="en-GB" b="1" dirty="0"/>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E57AB85A-3EBE-7036-0F5A-83253070D822}"/>
              </a:ext>
            </a:extLst>
          </p:cNvPr>
          <p:cNvSpPr>
            <a:spLocks noGrp="1"/>
          </p:cNvSpPr>
          <p:nvPr>
            <p:ph sz="half" idx="2"/>
          </p:nvPr>
        </p:nvSpPr>
        <p:spPr>
          <a:xfrm>
            <a:off x="6172202" y="2867488"/>
            <a:ext cx="5181600" cy="4351338"/>
          </a:xfrm>
        </p:spPr>
        <p:txBody>
          <a:bodyPr>
            <a:normAutofit fontScale="47500" lnSpcReduction="20000"/>
          </a:bodyPr>
          <a:lstStyle/>
          <a:p>
            <a:pPr marL="0" indent="0">
              <a:buNone/>
            </a:pPr>
            <a:r>
              <a:rPr lang="en-GB" dirty="0"/>
              <a:t>Why has Generative AI created such a strong response</a:t>
            </a:r>
          </a:p>
          <a:p>
            <a:r>
              <a:rPr lang="en-GB" dirty="0"/>
              <a:t>It is general AI</a:t>
            </a:r>
          </a:p>
          <a:p>
            <a:r>
              <a:rPr lang="en-GB" dirty="0"/>
              <a:t>Its appealing to users because its easy to use</a:t>
            </a:r>
          </a:p>
          <a:p>
            <a:r>
              <a:rPr lang="en-GB" dirty="0"/>
              <a:t>“Sudden” appearance</a:t>
            </a:r>
          </a:p>
          <a:p>
            <a:r>
              <a:rPr lang="en-GB" dirty="0"/>
              <a:t>Huge investment and development around generative AI</a:t>
            </a:r>
          </a:p>
          <a:p>
            <a:r>
              <a:rPr lang="en-GB" dirty="0"/>
              <a:t>Its directly used in search</a:t>
            </a:r>
          </a:p>
          <a:p>
            <a:r>
              <a:rPr lang="en-GB" dirty="0"/>
              <a:t>Wider moral panic about AI</a:t>
            </a:r>
          </a:p>
        </p:txBody>
      </p:sp>
      <p:pic>
        <p:nvPicPr>
          <p:cNvPr id="1026" name="Picture 2">
            <a:extLst>
              <a:ext uri="{FF2B5EF4-FFF2-40B4-BE49-F238E27FC236}">
                <a16:creationId xmlns:a16="http://schemas.microsoft.com/office/drawing/2014/main" id="{1C3F9411-9D12-EE14-6700-27C2A3235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51" y="1429172"/>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8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AEA5-970E-C6CC-A345-2828B93844E5}"/>
              </a:ext>
            </a:extLst>
          </p:cNvPr>
          <p:cNvSpPr>
            <a:spLocks noGrp="1"/>
          </p:cNvSpPr>
          <p:nvPr>
            <p:ph type="title"/>
          </p:nvPr>
        </p:nvSpPr>
        <p:spPr/>
        <p:txBody>
          <a:bodyPr/>
          <a:lstStyle/>
          <a:p>
            <a:r>
              <a:rPr lang="en-GB" dirty="0"/>
              <a:t>Health applications of generative AI</a:t>
            </a:r>
          </a:p>
        </p:txBody>
      </p:sp>
      <p:sp>
        <p:nvSpPr>
          <p:cNvPr id="5" name="Content Placeholder 4">
            <a:extLst>
              <a:ext uri="{FF2B5EF4-FFF2-40B4-BE49-F238E27FC236}">
                <a16:creationId xmlns:a16="http://schemas.microsoft.com/office/drawing/2014/main" id="{4A303AA0-461C-B778-43DB-DB226767548B}"/>
              </a:ext>
            </a:extLst>
          </p:cNvPr>
          <p:cNvSpPr>
            <a:spLocks noGrp="1"/>
          </p:cNvSpPr>
          <p:nvPr>
            <p:ph idx="1"/>
          </p:nvPr>
        </p:nvSpPr>
        <p:spPr/>
        <p:txBody>
          <a:bodyPr/>
          <a:lstStyle/>
          <a:p>
            <a:r>
              <a:rPr lang="en-GB" dirty="0"/>
              <a:t>Streamlining repetitive tasks</a:t>
            </a:r>
          </a:p>
          <a:p>
            <a:r>
              <a:rPr lang="en-GB" dirty="0"/>
              <a:t>Policy drafts</a:t>
            </a:r>
          </a:p>
          <a:p>
            <a:r>
              <a:rPr lang="en-GB" dirty="0"/>
              <a:t>Summarisation of texts for literature reviews</a:t>
            </a:r>
          </a:p>
          <a:p>
            <a:r>
              <a:rPr lang="en-GB" dirty="0"/>
              <a:t>Lay summaries or translations of texts for patients</a:t>
            </a:r>
          </a:p>
          <a:p>
            <a:r>
              <a:rPr lang="en-GB" dirty="0"/>
              <a:t>Clinical decision support</a:t>
            </a:r>
          </a:p>
          <a:p>
            <a:r>
              <a:rPr lang="en-GB" dirty="0"/>
              <a:t>Simulated patient interactions – for training</a:t>
            </a:r>
          </a:p>
        </p:txBody>
      </p:sp>
    </p:spTree>
    <p:extLst>
      <p:ext uri="{BB962C8B-B14F-4D97-AF65-F5344CB8AC3E}">
        <p14:creationId xmlns:p14="http://schemas.microsoft.com/office/powerpoint/2010/main" val="35677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5076-FBA6-4741-13F9-8A7214B2F998}"/>
              </a:ext>
            </a:extLst>
          </p:cNvPr>
          <p:cNvSpPr>
            <a:spLocks noGrp="1"/>
          </p:cNvSpPr>
          <p:nvPr>
            <p:ph type="title"/>
          </p:nvPr>
        </p:nvSpPr>
        <p:spPr/>
        <p:txBody>
          <a:bodyPr/>
          <a:lstStyle/>
          <a:p>
            <a:r>
              <a:rPr lang="en-GB" dirty="0"/>
              <a:t>Ethical challenges of AI, example: Chat GPT</a:t>
            </a:r>
          </a:p>
        </p:txBody>
      </p:sp>
      <p:sp>
        <p:nvSpPr>
          <p:cNvPr id="3" name="Content Placeholder 2">
            <a:extLst>
              <a:ext uri="{FF2B5EF4-FFF2-40B4-BE49-F238E27FC236}">
                <a16:creationId xmlns:a16="http://schemas.microsoft.com/office/drawing/2014/main" id="{C0CF1D74-7951-AA36-BA8F-44653685CC96}"/>
              </a:ext>
            </a:extLst>
          </p:cNvPr>
          <p:cNvSpPr>
            <a:spLocks noGrp="1"/>
          </p:cNvSpPr>
          <p:nvPr>
            <p:ph sz="half" idx="1"/>
          </p:nvPr>
        </p:nvSpPr>
        <p:spPr>
          <a:xfrm>
            <a:off x="8163338" y="1842605"/>
            <a:ext cx="3588027" cy="4351338"/>
          </a:xfrm>
        </p:spPr>
        <p:txBody>
          <a:bodyPr>
            <a:normAutofit fontScale="62500" lnSpcReduction="20000"/>
          </a:bodyPr>
          <a:lstStyle/>
          <a:p>
            <a:pPr marL="0" indent="0">
              <a:buNone/>
            </a:pPr>
            <a:r>
              <a:rPr lang="en-GB" dirty="0"/>
              <a:t>There are alternatives to Chat GPT, some health specific</a:t>
            </a:r>
          </a:p>
          <a:p>
            <a:pPr marL="0" indent="0">
              <a:buNone/>
            </a:pPr>
            <a:endParaRPr lang="en-GB" dirty="0"/>
          </a:p>
          <a:p>
            <a:pPr marL="0" indent="0">
              <a:buNone/>
            </a:pPr>
            <a:r>
              <a:rPr lang="en-GB" dirty="0"/>
              <a:t>It is both about </a:t>
            </a:r>
          </a:p>
          <a:p>
            <a:r>
              <a:rPr lang="en-GB" dirty="0"/>
              <a:t>How to use it ethically?</a:t>
            </a:r>
          </a:p>
          <a:p>
            <a:r>
              <a:rPr lang="en-GB" dirty="0"/>
              <a:t>But more broadly ask questions about how ethical was its creation?- its not “just a tool”</a:t>
            </a:r>
          </a:p>
          <a:p>
            <a:endParaRPr lang="en-GB" dirty="0"/>
          </a:p>
          <a:p>
            <a:r>
              <a:rPr lang="en-GB" dirty="0"/>
              <a:t>Critical IL and algorithmic literacy has never been more needed!</a:t>
            </a:r>
          </a:p>
        </p:txBody>
      </p:sp>
      <p:sp>
        <p:nvSpPr>
          <p:cNvPr id="5" name="Content Placeholder 4">
            <a:extLst>
              <a:ext uri="{FF2B5EF4-FFF2-40B4-BE49-F238E27FC236}">
                <a16:creationId xmlns:a16="http://schemas.microsoft.com/office/drawing/2014/main" id="{07370C88-D96F-1C4D-9DB3-04596D6862C4}"/>
              </a:ext>
            </a:extLst>
          </p:cNvPr>
          <p:cNvSpPr>
            <a:spLocks noGrp="1"/>
          </p:cNvSpPr>
          <p:nvPr>
            <p:ph sz="half" idx="2"/>
          </p:nvPr>
        </p:nvSpPr>
        <p:spPr>
          <a:xfrm>
            <a:off x="914399" y="1809197"/>
            <a:ext cx="7103165" cy="4683677"/>
          </a:xfrm>
        </p:spPr>
        <p:txBody>
          <a:bodyPr>
            <a:normAutofit fontScale="62500" lnSpcReduction="20000"/>
          </a:bodyPr>
          <a:lstStyle/>
          <a:p>
            <a:r>
              <a:rPr lang="en-GB" dirty="0"/>
              <a:t>Makes biased statements, </a:t>
            </a:r>
            <a:r>
              <a:rPr lang="en-GB" dirty="0" err="1"/>
              <a:t>eg</a:t>
            </a:r>
            <a:r>
              <a:rPr lang="en-GB" dirty="0"/>
              <a:t> GPT biased about gender and race</a:t>
            </a:r>
          </a:p>
          <a:p>
            <a:r>
              <a:rPr lang="en-GB" dirty="0"/>
              <a:t>“Hallucinates” information  which is inaccurate, threatening trust in information – fabricates citations – cannot be cited</a:t>
            </a:r>
          </a:p>
          <a:p>
            <a:r>
              <a:rPr lang="en-GB" dirty="0"/>
              <a:t>Will accelerate content creation explosion – leading to even more challenges of information overload</a:t>
            </a:r>
          </a:p>
          <a:p>
            <a:r>
              <a:rPr lang="en-GB" dirty="0"/>
              <a:t>Is unexplainable because it is far from open about what data it is based on or how it works </a:t>
            </a:r>
          </a:p>
          <a:p>
            <a:r>
              <a:rPr lang="en-GB" dirty="0"/>
              <a:t>Privacy is at risk if you share your data with it – many companies blocking use due to fear of loss of data</a:t>
            </a:r>
          </a:p>
          <a:p>
            <a:r>
              <a:rPr lang="en-GB" dirty="0"/>
              <a:t>Violates copyright by using our text and data on the Internet</a:t>
            </a:r>
          </a:p>
          <a:p>
            <a:r>
              <a:rPr lang="en-GB" dirty="0"/>
              <a:t>Threatens jobs, </a:t>
            </a:r>
            <a:r>
              <a:rPr lang="en-GB" dirty="0" err="1"/>
              <a:t>eg</a:t>
            </a:r>
            <a:r>
              <a:rPr lang="en-GB" dirty="0"/>
              <a:t> journalists, editors and marketing </a:t>
            </a:r>
          </a:p>
          <a:p>
            <a:r>
              <a:rPr lang="en-GB" dirty="0"/>
              <a:t>Is available to people with money to subscribe, disadvantages those without</a:t>
            </a:r>
          </a:p>
          <a:p>
            <a:r>
              <a:rPr lang="en-GB" dirty="0"/>
              <a:t>Was developed by exploiting very low paid Kenyan workers to detoxify content</a:t>
            </a:r>
          </a:p>
          <a:p>
            <a:r>
              <a:rPr lang="en-GB" dirty="0"/>
              <a:t>May not be environmentally sustainable</a:t>
            </a:r>
          </a:p>
          <a:p>
            <a:r>
              <a:rPr lang="en-GB" dirty="0"/>
              <a:t>Reveals the disruptive power in the hands of big Tech companies</a:t>
            </a:r>
          </a:p>
          <a:p>
            <a:endParaRPr lang="en-GB" dirty="0"/>
          </a:p>
        </p:txBody>
      </p:sp>
    </p:spTree>
    <p:extLst>
      <p:ext uri="{BB962C8B-B14F-4D97-AF65-F5344CB8AC3E}">
        <p14:creationId xmlns:p14="http://schemas.microsoft.com/office/powerpoint/2010/main" val="300230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C641-624E-232B-93ED-0564B7EA710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5C07C0-1CA3-7E78-73BC-154EED6E4F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4D897E5-68B6-5724-F818-646B90FD2E87}"/>
              </a:ext>
            </a:extLst>
          </p:cNvPr>
          <p:cNvPicPr>
            <a:picLocks noChangeAspect="1"/>
          </p:cNvPicPr>
          <p:nvPr/>
        </p:nvPicPr>
        <p:blipFill>
          <a:blip r:embed="rId2"/>
          <a:stretch>
            <a:fillRect/>
          </a:stretch>
        </p:blipFill>
        <p:spPr>
          <a:xfrm>
            <a:off x="399255" y="365125"/>
            <a:ext cx="11393490" cy="5468113"/>
          </a:xfrm>
          <a:prstGeom prst="rect">
            <a:avLst/>
          </a:prstGeom>
        </p:spPr>
      </p:pic>
      <p:sp>
        <p:nvSpPr>
          <p:cNvPr id="6" name="TextBox 5">
            <a:extLst>
              <a:ext uri="{FF2B5EF4-FFF2-40B4-BE49-F238E27FC236}">
                <a16:creationId xmlns:a16="http://schemas.microsoft.com/office/drawing/2014/main" id="{9B39F118-1E4E-B3BA-3D44-A0C53C43817A}"/>
              </a:ext>
            </a:extLst>
          </p:cNvPr>
          <p:cNvSpPr txBox="1"/>
          <p:nvPr/>
        </p:nvSpPr>
        <p:spPr>
          <a:xfrm>
            <a:off x="2991711" y="6176963"/>
            <a:ext cx="5199180" cy="369332"/>
          </a:xfrm>
          <a:prstGeom prst="rect">
            <a:avLst/>
          </a:prstGeom>
          <a:noFill/>
        </p:spPr>
        <p:txBody>
          <a:bodyPr wrap="none" rtlCol="0">
            <a:spAutoFit/>
          </a:bodyPr>
          <a:lstStyle/>
          <a:p>
            <a:r>
              <a:rPr lang="en-GB" dirty="0"/>
              <a:t>https://crfm.stanford.edu/2023/06/15/eu-ai-act.html</a:t>
            </a:r>
          </a:p>
        </p:txBody>
      </p:sp>
    </p:spTree>
    <p:extLst>
      <p:ext uri="{BB962C8B-B14F-4D97-AF65-F5344CB8AC3E}">
        <p14:creationId xmlns:p14="http://schemas.microsoft.com/office/powerpoint/2010/main" val="75490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6239" y="2488752"/>
            <a:ext cx="8235168" cy="1880496"/>
          </a:xfrm>
        </p:spPr>
        <p:txBody>
          <a:bodyPr>
            <a:normAutofit/>
          </a:bodyPr>
          <a:lstStyle/>
          <a:p>
            <a:pPr algn="ctr"/>
            <a:r>
              <a:rPr lang="en-US" altLang="en-US" b="1" dirty="0">
                <a:latin typeface="TUOS Blake" panose="020B0503040000020004" pitchFamily="34" charset="0"/>
              </a:rPr>
              <a:t>The Information School </a:t>
            </a:r>
            <a:r>
              <a:rPr lang="en-US" altLang="en-US" b="0" dirty="0">
                <a:latin typeface="TUOS Blake" panose="020B0503040000020004" pitchFamily="34" charset="0"/>
              </a:rPr>
              <a:t>University of Sheffield, UK</a:t>
            </a:r>
            <a:endParaRPr lang="en-GB" b="0" dirty="0"/>
          </a:p>
        </p:txBody>
      </p:sp>
      <p:sp>
        <p:nvSpPr>
          <p:cNvPr id="8" name="Text Placeholder 7"/>
          <p:cNvSpPr>
            <a:spLocks noGrp="1"/>
          </p:cNvSpPr>
          <p:nvPr>
            <p:ph type="body" idx="1"/>
          </p:nvPr>
        </p:nvSpPr>
        <p:spPr>
          <a:xfrm>
            <a:off x="2220170" y="1800520"/>
            <a:ext cx="7772400" cy="1500187"/>
          </a:xfrm>
        </p:spPr>
        <p:txBody>
          <a:bodyPr/>
          <a:lstStyle/>
          <a:p>
            <a:endParaRPr lang="en-GB" dirty="0"/>
          </a:p>
        </p:txBody>
      </p:sp>
      <p:pic>
        <p:nvPicPr>
          <p:cNvPr id="1028" name="Picture 4" descr="https://ci6.googleusercontent.com/proxy/FuJFpZc0Jg4EiydGb0HkU2GlkLrGCXa1PXF52TxZITa-Ia9nrtCBP--2N0VLCr-q_ciG5YXQhQCGf25aoYhtztw9bnAiLmKAfm3XTqOXUICKmlmQwjklwoPfXlVPXgix3U7Mi4_YmbwdytkY4VJezEohamqvHJn4e3t0ogsu8mns37wgRbMntsZPtxNNv2ltqB0f5QmTmfE=s0-d-e1-ft#https://docs.google.com/uc?export=download&amp;id=0B776-GBUWQhjYlRSd0hEVDR2RGM&amp;revid=0B776-GBUWQhjMHRrR0pOZWlqbGtQYmdqTUUwNldjeXovTSs4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21" y="116632"/>
            <a:ext cx="912100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 website&#10;&#10;Description automatically generated">
            <a:extLst>
              <a:ext uri="{FF2B5EF4-FFF2-40B4-BE49-F238E27FC236}">
                <a16:creationId xmlns:a16="http://schemas.microsoft.com/office/drawing/2014/main" id="{DFDF84C3-8F45-7B2C-96BE-EF0F21F18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323" y="4645030"/>
            <a:ext cx="5715000" cy="1905000"/>
          </a:xfrm>
          <a:prstGeom prst="rect">
            <a:avLst/>
          </a:prstGeom>
        </p:spPr>
      </p:pic>
    </p:spTree>
    <p:extLst>
      <p:ext uri="{BB962C8B-B14F-4D97-AF65-F5344CB8AC3E}">
        <p14:creationId xmlns:p14="http://schemas.microsoft.com/office/powerpoint/2010/main" val="4955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E37BEE-7DCB-2D3B-8E11-AD2C5115DA1F}"/>
              </a:ext>
            </a:extLst>
          </p:cNvPr>
          <p:cNvSpPr>
            <a:spLocks noGrp="1"/>
          </p:cNvSpPr>
          <p:nvPr>
            <p:ph type="title"/>
          </p:nvPr>
        </p:nvSpPr>
        <p:spPr/>
        <p:txBody>
          <a:bodyPr/>
          <a:lstStyle/>
          <a:p>
            <a:r>
              <a:rPr lang="en-GB" dirty="0"/>
              <a:t>What algorithmic literacy is in the context of Chat GPT, Bing and Bard, and related apps</a:t>
            </a:r>
          </a:p>
        </p:txBody>
      </p:sp>
      <p:sp>
        <p:nvSpPr>
          <p:cNvPr id="6" name="Content Placeholder 5">
            <a:extLst>
              <a:ext uri="{FF2B5EF4-FFF2-40B4-BE49-F238E27FC236}">
                <a16:creationId xmlns:a16="http://schemas.microsoft.com/office/drawing/2014/main" id="{9B2A94D4-8D44-9101-CF75-498014F3C62F}"/>
              </a:ext>
            </a:extLst>
          </p:cNvPr>
          <p:cNvSpPr>
            <a:spLocks noGrp="1"/>
          </p:cNvSpPr>
          <p:nvPr>
            <p:ph idx="1"/>
          </p:nvPr>
        </p:nvSpPr>
        <p:spPr>
          <a:xfrm>
            <a:off x="838200" y="1825624"/>
            <a:ext cx="10515600" cy="4853471"/>
          </a:xfrm>
        </p:spPr>
        <p:txBody>
          <a:bodyPr>
            <a:normAutofit/>
          </a:bodyPr>
          <a:lstStyle/>
          <a:p>
            <a:r>
              <a:rPr lang="en-GB" dirty="0"/>
              <a:t>Learning how to use it effectively, by experiment and reading reviews</a:t>
            </a:r>
          </a:p>
          <a:p>
            <a:r>
              <a:rPr lang="en-GB" dirty="0"/>
              <a:t>Learning to use it reflectively</a:t>
            </a:r>
          </a:p>
          <a:p>
            <a:r>
              <a:rPr lang="en-GB" dirty="0"/>
              <a:t>Protecting privacy</a:t>
            </a:r>
          </a:p>
          <a:p>
            <a:r>
              <a:rPr lang="en-GB" dirty="0"/>
              <a:t>Asking who owns, develops and profits from it</a:t>
            </a:r>
          </a:p>
          <a:p>
            <a:r>
              <a:rPr lang="en-GB" dirty="0"/>
              <a:t>Using it ethically</a:t>
            </a:r>
          </a:p>
          <a:p>
            <a:pPr lvl="1"/>
            <a:r>
              <a:rPr lang="en-GB" dirty="0"/>
              <a:t>Are you permitted to use it in this context, </a:t>
            </a:r>
            <a:r>
              <a:rPr lang="en-GB" dirty="0" err="1"/>
              <a:t>eg</a:t>
            </a:r>
            <a:r>
              <a:rPr lang="en-GB" dirty="0"/>
              <a:t> under what conditions does your institution permit its use?</a:t>
            </a:r>
          </a:p>
          <a:p>
            <a:pPr lvl="1"/>
            <a:r>
              <a:rPr lang="en-GB" dirty="0"/>
              <a:t>Acknowledge it’s use appropriately, </a:t>
            </a:r>
            <a:r>
              <a:rPr lang="en-GB" dirty="0" err="1"/>
              <a:t>eg</a:t>
            </a:r>
            <a:r>
              <a:rPr lang="en-GB" dirty="0"/>
              <a:t> there is APA citation guide </a:t>
            </a:r>
            <a:r>
              <a:rPr lang="en-GB" dirty="0">
                <a:hlinkClick r:id="rId2"/>
              </a:rPr>
              <a:t>https://apastyle.apa.org/blog/how-to-cite-chatgpt</a:t>
            </a:r>
            <a:endParaRPr lang="en-GB" dirty="0"/>
          </a:p>
        </p:txBody>
      </p:sp>
    </p:spTree>
    <p:extLst>
      <p:ext uri="{BB962C8B-B14F-4D97-AF65-F5344CB8AC3E}">
        <p14:creationId xmlns:p14="http://schemas.microsoft.com/office/powerpoint/2010/main" val="65695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EAC5-7503-18A0-E7D0-76735FEB5A80}"/>
              </a:ext>
            </a:extLst>
          </p:cNvPr>
          <p:cNvSpPr>
            <a:spLocks noGrp="1"/>
          </p:cNvSpPr>
          <p:nvPr>
            <p:ph type="title"/>
          </p:nvPr>
        </p:nvSpPr>
        <p:spPr/>
        <p:txBody>
          <a:bodyPr/>
          <a:lstStyle/>
          <a:p>
            <a:r>
              <a:rPr lang="en-GB" dirty="0"/>
              <a:t>MS Co-pilot</a:t>
            </a:r>
          </a:p>
        </p:txBody>
      </p:sp>
      <p:sp>
        <p:nvSpPr>
          <p:cNvPr id="4" name="Content Placeholder 3">
            <a:extLst>
              <a:ext uri="{FF2B5EF4-FFF2-40B4-BE49-F238E27FC236}">
                <a16:creationId xmlns:a16="http://schemas.microsoft.com/office/drawing/2014/main" id="{734F7709-719C-6F95-0160-8DF232B0E2CA}"/>
              </a:ext>
            </a:extLst>
          </p:cNvPr>
          <p:cNvSpPr>
            <a:spLocks noGrp="1"/>
          </p:cNvSpPr>
          <p:nvPr>
            <p:ph sz="half" idx="2"/>
          </p:nvPr>
        </p:nvSpPr>
        <p:spPr>
          <a:xfrm>
            <a:off x="6172200" y="1825625"/>
            <a:ext cx="5181600" cy="4667250"/>
          </a:xfrm>
        </p:spPr>
        <p:txBody>
          <a:bodyPr>
            <a:normAutofit fontScale="55000" lnSpcReduction="20000"/>
          </a:bodyPr>
          <a:lstStyle/>
          <a:p>
            <a:pPr marL="0" indent="0">
              <a:buNone/>
            </a:pPr>
            <a:r>
              <a:rPr lang="en-GB" dirty="0"/>
              <a:t>Anticipated issues with Co-pilot</a:t>
            </a:r>
          </a:p>
          <a:p>
            <a:r>
              <a:rPr lang="en-GB" dirty="0"/>
              <a:t>Need to check for errors – who is responsible for errors?</a:t>
            </a:r>
          </a:p>
          <a:p>
            <a:r>
              <a:rPr lang="en-GB" dirty="0"/>
              <a:t>May be biased in errors, </a:t>
            </a:r>
            <a:r>
              <a:rPr lang="en-GB" dirty="0" err="1"/>
              <a:t>eg</a:t>
            </a:r>
            <a:r>
              <a:rPr lang="en-GB" dirty="0"/>
              <a:t> misrecognising some speech patterns</a:t>
            </a:r>
          </a:p>
          <a:p>
            <a:r>
              <a:rPr lang="en-GB" dirty="0"/>
              <a:t>Probable variable reliability of different operations (</a:t>
            </a:r>
            <a:r>
              <a:rPr lang="en-GB" dirty="0" err="1"/>
              <a:t>eg</a:t>
            </a:r>
            <a:r>
              <a:rPr lang="en-GB" dirty="0"/>
              <a:t> document conversion v meeting analysis)</a:t>
            </a:r>
          </a:p>
          <a:p>
            <a:r>
              <a:rPr lang="en-GB" dirty="0"/>
              <a:t>Will require prompt engineering skills</a:t>
            </a:r>
          </a:p>
          <a:p>
            <a:r>
              <a:rPr lang="en-GB" dirty="0"/>
              <a:t>Need to point at have access to relevant documents – silos of information will remain problem</a:t>
            </a:r>
          </a:p>
          <a:p>
            <a:r>
              <a:rPr lang="en-GB" dirty="0"/>
              <a:t>Need to manage politics of document creation</a:t>
            </a:r>
          </a:p>
          <a:p>
            <a:r>
              <a:rPr lang="en-GB" dirty="0"/>
              <a:t>Forces you to keep all material accessible to co-pilot, </a:t>
            </a:r>
            <a:r>
              <a:rPr lang="en-GB" dirty="0" err="1"/>
              <a:t>eg</a:t>
            </a:r>
            <a:r>
              <a:rPr lang="en-GB" dirty="0"/>
              <a:t> MS platform</a:t>
            </a:r>
          </a:p>
          <a:p>
            <a:endParaRPr lang="en-GB" dirty="0"/>
          </a:p>
          <a:p>
            <a:r>
              <a:rPr lang="en-GB" dirty="0"/>
              <a:t>Acceleration of demands on staff and increased surveillance</a:t>
            </a:r>
          </a:p>
          <a:p>
            <a:r>
              <a:rPr lang="en-GB" dirty="0"/>
              <a:t>Productivity agenda</a:t>
            </a:r>
          </a:p>
        </p:txBody>
      </p:sp>
      <p:sp>
        <p:nvSpPr>
          <p:cNvPr id="6" name="Content Placeholder 5">
            <a:extLst>
              <a:ext uri="{FF2B5EF4-FFF2-40B4-BE49-F238E27FC236}">
                <a16:creationId xmlns:a16="http://schemas.microsoft.com/office/drawing/2014/main" id="{648B1AE4-653E-76B9-70E9-4A4F777FE17D}"/>
              </a:ext>
            </a:extLst>
          </p:cNvPr>
          <p:cNvSpPr>
            <a:spLocks noGrp="1"/>
          </p:cNvSpPr>
          <p:nvPr>
            <p:ph sz="half" idx="1"/>
          </p:nvPr>
        </p:nvSpPr>
        <p:spPr/>
        <p:txBody>
          <a:bodyPr>
            <a:normAutofit fontScale="55000" lnSpcReduction="20000"/>
          </a:bodyPr>
          <a:lstStyle/>
          <a:p>
            <a:pPr marL="0" indent="0">
              <a:buNone/>
            </a:pPr>
            <a:r>
              <a:rPr lang="en-GB" dirty="0"/>
              <a:t>Promised in MS Co-pilot</a:t>
            </a:r>
          </a:p>
          <a:p>
            <a:r>
              <a:rPr lang="en-GB" dirty="0"/>
              <a:t>Convert a word document to a presentation, allowing tweaking of content and tone</a:t>
            </a:r>
          </a:p>
          <a:p>
            <a:r>
              <a:rPr lang="en-GB" dirty="0"/>
              <a:t>Do preliminary analysis on data and write narrative</a:t>
            </a:r>
          </a:p>
          <a:p>
            <a:r>
              <a:rPr lang="en-GB" dirty="0"/>
              <a:t>“Summarize the emails I missed while I was out last week. Flag any important items.”</a:t>
            </a:r>
          </a:p>
          <a:p>
            <a:r>
              <a:rPr lang="en-GB" dirty="0"/>
              <a:t>“Summarize what I missed in the meeting. What points have been made so far? Where do we disagree on this topic?”</a:t>
            </a:r>
          </a:p>
          <a:p>
            <a:r>
              <a:rPr lang="en-GB" dirty="0"/>
              <a:t>“Create a table of pros and cons for [topic being discussed]. What else should we consider before making a decision?”</a:t>
            </a:r>
          </a:p>
          <a:p>
            <a:endParaRPr lang="en-GB" dirty="0"/>
          </a:p>
          <a:p>
            <a:r>
              <a:rPr lang="en-GB" dirty="0"/>
              <a:t>Makes more of functions of office visible</a:t>
            </a:r>
          </a:p>
          <a:p>
            <a:r>
              <a:rPr lang="en-GB" dirty="0"/>
              <a:t>Presumably </a:t>
            </a:r>
            <a:r>
              <a:rPr lang="en-GB" dirty="0" err="1"/>
              <a:t>adaptivity</a:t>
            </a:r>
            <a:r>
              <a:rPr lang="en-GB" dirty="0"/>
              <a:t> to your needs</a:t>
            </a:r>
          </a:p>
          <a:p>
            <a:r>
              <a:rPr lang="en-GB" dirty="0"/>
              <a:t>Interact via voice</a:t>
            </a:r>
          </a:p>
          <a:p>
            <a:endParaRPr lang="en-GB" dirty="0"/>
          </a:p>
          <a:p>
            <a:endParaRPr lang="en-GB" dirty="0"/>
          </a:p>
        </p:txBody>
      </p:sp>
    </p:spTree>
    <p:extLst>
      <p:ext uri="{BB962C8B-B14F-4D97-AF65-F5344CB8AC3E}">
        <p14:creationId xmlns:p14="http://schemas.microsoft.com/office/powerpoint/2010/main" val="278890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E4F7-7101-46C1-9D8E-23AF223CC220}"/>
              </a:ext>
            </a:extLst>
          </p:cNvPr>
          <p:cNvSpPr>
            <a:spLocks noGrp="1"/>
          </p:cNvSpPr>
          <p:nvPr>
            <p:ph type="title"/>
          </p:nvPr>
        </p:nvSpPr>
        <p:spPr/>
        <p:txBody>
          <a:bodyPr/>
          <a:lstStyle/>
          <a:p>
            <a:r>
              <a:rPr lang="en-GB" dirty="0"/>
              <a:t>AI as a myth: An extractive global industrial complex</a:t>
            </a:r>
            <a:endParaRPr lang="en-US" dirty="0"/>
          </a:p>
        </p:txBody>
      </p:sp>
      <p:pic>
        <p:nvPicPr>
          <p:cNvPr id="8" name="Content Placeholder 7">
            <a:hlinkClick r:id="rId3"/>
            <a:extLst>
              <a:ext uri="{FF2B5EF4-FFF2-40B4-BE49-F238E27FC236}">
                <a16:creationId xmlns:a16="http://schemas.microsoft.com/office/drawing/2014/main" id="{A3DA705C-4CCD-47B5-8734-E4B48E6D1971}"/>
              </a:ext>
            </a:extLst>
          </p:cNvPr>
          <p:cNvPicPr>
            <a:picLocks noGrp="1" noChangeAspect="1"/>
          </p:cNvPicPr>
          <p:nvPr>
            <p:ph sz="half" idx="1"/>
          </p:nvPr>
        </p:nvPicPr>
        <p:blipFill>
          <a:blip r:embed="rId4"/>
          <a:stretch>
            <a:fillRect/>
          </a:stretch>
        </p:blipFill>
        <p:spPr>
          <a:xfrm>
            <a:off x="822157" y="2067480"/>
            <a:ext cx="5181600" cy="3498963"/>
          </a:xfrm>
          <a:prstGeom prst="rect">
            <a:avLst/>
          </a:prstGeom>
        </p:spPr>
      </p:pic>
      <p:sp>
        <p:nvSpPr>
          <p:cNvPr id="4" name="Content Placeholder 3">
            <a:extLst>
              <a:ext uri="{FF2B5EF4-FFF2-40B4-BE49-F238E27FC236}">
                <a16:creationId xmlns:a16="http://schemas.microsoft.com/office/drawing/2014/main" id="{2714EEC6-D4B3-41AA-ABE4-D2BCD71FFE7A}"/>
              </a:ext>
            </a:extLst>
          </p:cNvPr>
          <p:cNvSpPr>
            <a:spLocks noGrp="1"/>
          </p:cNvSpPr>
          <p:nvPr>
            <p:ph sz="half" idx="2"/>
          </p:nvPr>
        </p:nvSpPr>
        <p:spPr>
          <a:xfrm>
            <a:off x="6320589" y="1900781"/>
            <a:ext cx="5181600" cy="4351338"/>
          </a:xfrm>
        </p:spPr>
        <p:txBody>
          <a:bodyPr>
            <a:normAutofit lnSpcReduction="10000"/>
          </a:bodyPr>
          <a:lstStyle/>
          <a:p>
            <a:r>
              <a:rPr lang="en-GB" dirty="0"/>
              <a:t>How much energy does it use?</a:t>
            </a:r>
          </a:p>
          <a:p>
            <a:r>
              <a:rPr lang="en-GB" dirty="0"/>
              <a:t>How much raw material does it use?</a:t>
            </a:r>
          </a:p>
          <a:p>
            <a:r>
              <a:rPr lang="en-GB" dirty="0"/>
              <a:t>How much does it rely on </a:t>
            </a:r>
            <a:r>
              <a:rPr lang="en-GB" dirty="0" err="1"/>
              <a:t>clickworkers</a:t>
            </a:r>
            <a:r>
              <a:rPr lang="en-GB" dirty="0"/>
              <a:t> and other ghost work?</a:t>
            </a:r>
          </a:p>
          <a:p>
            <a:r>
              <a:rPr lang="en-GB" dirty="0"/>
              <a:t>How much unpaid labour/ data are we contributing?</a:t>
            </a:r>
          </a:p>
          <a:p>
            <a:r>
              <a:rPr lang="en-GB" dirty="0"/>
              <a:t>Who profits? How does it link to global inequalities?</a:t>
            </a:r>
          </a:p>
          <a:p>
            <a:endParaRPr lang="en-GB" dirty="0"/>
          </a:p>
          <a:p>
            <a:endParaRPr lang="en-US" dirty="0"/>
          </a:p>
        </p:txBody>
      </p:sp>
      <p:sp>
        <p:nvSpPr>
          <p:cNvPr id="3" name="TextBox 2">
            <a:extLst>
              <a:ext uri="{FF2B5EF4-FFF2-40B4-BE49-F238E27FC236}">
                <a16:creationId xmlns:a16="http://schemas.microsoft.com/office/drawing/2014/main" id="{638C8D17-27B2-4641-BE38-2FF8964D92E1}"/>
              </a:ext>
            </a:extLst>
          </p:cNvPr>
          <p:cNvSpPr txBox="1"/>
          <p:nvPr/>
        </p:nvSpPr>
        <p:spPr>
          <a:xfrm>
            <a:off x="1528175" y="5598527"/>
            <a:ext cx="4202754" cy="369332"/>
          </a:xfrm>
          <a:prstGeom prst="rect">
            <a:avLst/>
          </a:prstGeom>
          <a:noFill/>
        </p:spPr>
        <p:txBody>
          <a:bodyPr wrap="none" rtlCol="0">
            <a:spAutoFit/>
          </a:bodyPr>
          <a:lstStyle/>
          <a:p>
            <a:r>
              <a:rPr lang="en-GB" dirty="0"/>
              <a:t>(Crawford and </a:t>
            </a:r>
            <a:r>
              <a:rPr lang="en-GB" dirty="0" err="1"/>
              <a:t>Joler</a:t>
            </a:r>
            <a:r>
              <a:rPr lang="en-GB" dirty="0"/>
              <a:t>, 2018; Crawford, 2020)</a:t>
            </a:r>
            <a:endParaRPr lang="en-US" dirty="0"/>
          </a:p>
        </p:txBody>
      </p:sp>
    </p:spTree>
    <p:extLst>
      <p:ext uri="{BB962C8B-B14F-4D97-AF65-F5344CB8AC3E}">
        <p14:creationId xmlns:p14="http://schemas.microsoft.com/office/powerpoint/2010/main" val="324536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3818-15C1-39F2-3FE1-1A8AE7A98FFC}"/>
              </a:ext>
            </a:extLst>
          </p:cNvPr>
          <p:cNvSpPr>
            <a:spLocks noGrp="1"/>
          </p:cNvSpPr>
          <p:nvPr>
            <p:ph type="title"/>
          </p:nvPr>
        </p:nvSpPr>
        <p:spPr/>
        <p:txBody>
          <a:bodyPr/>
          <a:lstStyle/>
          <a:p>
            <a:r>
              <a:rPr lang="en-GB" dirty="0"/>
              <a:t>Balanced response</a:t>
            </a:r>
          </a:p>
        </p:txBody>
      </p:sp>
      <p:sp>
        <p:nvSpPr>
          <p:cNvPr id="3" name="Content Placeholder 2">
            <a:extLst>
              <a:ext uri="{FF2B5EF4-FFF2-40B4-BE49-F238E27FC236}">
                <a16:creationId xmlns:a16="http://schemas.microsoft.com/office/drawing/2014/main" id="{6E218339-F29C-9B5C-3DCD-40E162D90888}"/>
              </a:ext>
            </a:extLst>
          </p:cNvPr>
          <p:cNvSpPr>
            <a:spLocks noGrp="1"/>
          </p:cNvSpPr>
          <p:nvPr>
            <p:ph sz="half" idx="1"/>
          </p:nvPr>
        </p:nvSpPr>
        <p:spPr>
          <a:xfrm>
            <a:off x="6404113" y="1825625"/>
            <a:ext cx="5181600" cy="3829587"/>
          </a:xfrm>
        </p:spPr>
        <p:txBody>
          <a:bodyPr/>
          <a:lstStyle/>
          <a:p>
            <a:pPr marL="0" indent="0">
              <a:buNone/>
            </a:pPr>
            <a:r>
              <a:rPr lang="en-GB" dirty="0"/>
              <a:t>Optimism</a:t>
            </a:r>
          </a:p>
          <a:p>
            <a:r>
              <a:rPr lang="en-GB" dirty="0"/>
              <a:t>Enhanced access to knowledge</a:t>
            </a:r>
          </a:p>
          <a:p>
            <a:r>
              <a:rPr lang="en-GB" dirty="0"/>
              <a:t>Easier information creation</a:t>
            </a:r>
          </a:p>
          <a:p>
            <a:r>
              <a:rPr lang="en-GB" dirty="0"/>
              <a:t>Potential regulation</a:t>
            </a:r>
          </a:p>
          <a:p>
            <a:r>
              <a:rPr lang="en-GB" dirty="0"/>
              <a:t>Relevance of professional skills around data and commitment to information literacy</a:t>
            </a:r>
          </a:p>
          <a:p>
            <a:endParaRPr lang="en-GB" dirty="0"/>
          </a:p>
        </p:txBody>
      </p:sp>
      <p:sp>
        <p:nvSpPr>
          <p:cNvPr id="4" name="Content Placeholder 3">
            <a:extLst>
              <a:ext uri="{FF2B5EF4-FFF2-40B4-BE49-F238E27FC236}">
                <a16:creationId xmlns:a16="http://schemas.microsoft.com/office/drawing/2014/main" id="{19D68F25-60E6-74F4-EA22-D2B3467E5F14}"/>
              </a:ext>
            </a:extLst>
          </p:cNvPr>
          <p:cNvSpPr>
            <a:spLocks noGrp="1"/>
          </p:cNvSpPr>
          <p:nvPr>
            <p:ph sz="half" idx="2"/>
          </p:nvPr>
        </p:nvSpPr>
        <p:spPr>
          <a:xfrm>
            <a:off x="1010478" y="1825625"/>
            <a:ext cx="5181600" cy="4351338"/>
          </a:xfrm>
        </p:spPr>
        <p:txBody>
          <a:bodyPr/>
          <a:lstStyle/>
          <a:p>
            <a:pPr marL="0" indent="0">
              <a:buNone/>
            </a:pPr>
            <a:r>
              <a:rPr lang="en-GB" dirty="0"/>
              <a:t>Pessimism</a:t>
            </a:r>
          </a:p>
          <a:p>
            <a:r>
              <a:rPr lang="en-GB" dirty="0"/>
              <a:t>Bias and impact on social equality</a:t>
            </a:r>
          </a:p>
          <a:p>
            <a:r>
              <a:rPr lang="en-GB" dirty="0"/>
              <a:t>Impact on trust in information and content overload</a:t>
            </a:r>
          </a:p>
          <a:p>
            <a:r>
              <a:rPr lang="en-GB" dirty="0"/>
              <a:t>Power of Tech companies beyond control of society </a:t>
            </a:r>
          </a:p>
        </p:txBody>
      </p:sp>
      <p:sp>
        <p:nvSpPr>
          <p:cNvPr id="5" name="TextBox 4">
            <a:extLst>
              <a:ext uri="{FF2B5EF4-FFF2-40B4-BE49-F238E27FC236}">
                <a16:creationId xmlns:a16="http://schemas.microsoft.com/office/drawing/2014/main" id="{EB11DAD5-90A1-B8B3-0309-692554561FF8}"/>
              </a:ext>
            </a:extLst>
          </p:cNvPr>
          <p:cNvSpPr txBox="1"/>
          <p:nvPr/>
        </p:nvSpPr>
        <p:spPr>
          <a:xfrm>
            <a:off x="3995225" y="5761464"/>
            <a:ext cx="3212033" cy="830997"/>
          </a:xfrm>
          <a:prstGeom prst="rect">
            <a:avLst/>
          </a:prstGeom>
          <a:noFill/>
        </p:spPr>
        <p:txBody>
          <a:bodyPr wrap="none" rtlCol="0">
            <a:spAutoFit/>
          </a:bodyPr>
          <a:lstStyle/>
          <a:p>
            <a:r>
              <a:rPr lang="en-GB" sz="2400" dirty="0"/>
              <a:t>Need for greater agility?</a:t>
            </a:r>
          </a:p>
          <a:p>
            <a:endParaRPr lang="en-GB" sz="2400" dirty="0"/>
          </a:p>
        </p:txBody>
      </p:sp>
    </p:spTree>
    <p:extLst>
      <p:ext uri="{BB962C8B-B14F-4D97-AF65-F5344CB8AC3E}">
        <p14:creationId xmlns:p14="http://schemas.microsoft.com/office/powerpoint/2010/main" val="210700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752-C622-6926-DA79-C0C5D44AE05A}"/>
              </a:ext>
            </a:extLst>
          </p:cNvPr>
          <p:cNvSpPr>
            <a:spLocks noGrp="1"/>
          </p:cNvSpPr>
          <p:nvPr>
            <p:ph type="title"/>
          </p:nvPr>
        </p:nvSpPr>
        <p:spPr/>
        <p:txBody>
          <a:bodyPr/>
          <a:lstStyle/>
          <a:p>
            <a:r>
              <a:rPr lang="en-GB" dirty="0"/>
              <a:t>Which uses of AI are most relevant to your own work?</a:t>
            </a:r>
          </a:p>
        </p:txBody>
      </p:sp>
      <p:sp>
        <p:nvSpPr>
          <p:cNvPr id="3" name="Content Placeholder 2">
            <a:extLst>
              <a:ext uri="{FF2B5EF4-FFF2-40B4-BE49-F238E27FC236}">
                <a16:creationId xmlns:a16="http://schemas.microsoft.com/office/drawing/2014/main" id="{30AEFDA8-825C-14BF-5F68-2C2585A1CB66}"/>
              </a:ext>
            </a:extLst>
          </p:cNvPr>
          <p:cNvSpPr>
            <a:spLocks noGrp="1"/>
          </p:cNvSpPr>
          <p:nvPr>
            <p:ph idx="1"/>
          </p:nvPr>
        </p:nvSpPr>
        <p:spPr/>
        <p:txBody>
          <a:bodyPr/>
          <a:lstStyle/>
          <a:p>
            <a:r>
              <a:rPr lang="en-GB" dirty="0"/>
              <a:t>Using AI tools in everyday knowledge work: </a:t>
            </a:r>
            <a:r>
              <a:rPr lang="en-GB" dirty="0" err="1"/>
              <a:t>eg</a:t>
            </a:r>
            <a:r>
              <a:rPr lang="en-GB" dirty="0"/>
              <a:t> transcription, translation, summarisation, generating draft text</a:t>
            </a:r>
          </a:p>
          <a:p>
            <a:r>
              <a:rPr lang="en-GB" dirty="0"/>
              <a:t>Supporting users to pick best and safest AI tools for their work</a:t>
            </a:r>
          </a:p>
          <a:p>
            <a:r>
              <a:rPr lang="en-GB" dirty="0"/>
              <a:t>Creating a library chatbot </a:t>
            </a:r>
          </a:p>
          <a:p>
            <a:r>
              <a:rPr lang="en-GB" dirty="0"/>
              <a:t>Inputting to the knowledge base for a trust wide chatbot</a:t>
            </a:r>
          </a:p>
          <a:p>
            <a:r>
              <a:rPr lang="en-GB" dirty="0"/>
              <a:t>Creating a community for data analysts and data scientists</a:t>
            </a:r>
          </a:p>
          <a:p>
            <a:r>
              <a:rPr lang="en-GB" dirty="0"/>
              <a:t>Folding data and algorithmic literacy into IL training</a:t>
            </a:r>
          </a:p>
          <a:p>
            <a:r>
              <a:rPr lang="en-GB" dirty="0"/>
              <a:t>Introducing descriptive AI tools into search</a:t>
            </a:r>
          </a:p>
          <a:p>
            <a:endParaRPr lang="en-GB" dirty="0"/>
          </a:p>
        </p:txBody>
      </p:sp>
      <p:sp>
        <p:nvSpPr>
          <p:cNvPr id="4" name="TextBox 3">
            <a:extLst>
              <a:ext uri="{FF2B5EF4-FFF2-40B4-BE49-F238E27FC236}">
                <a16:creationId xmlns:a16="http://schemas.microsoft.com/office/drawing/2014/main" id="{0A140EF7-A343-B32D-D458-058261A5E7E9}"/>
              </a:ext>
            </a:extLst>
          </p:cNvPr>
          <p:cNvSpPr txBox="1"/>
          <p:nvPr/>
        </p:nvSpPr>
        <p:spPr>
          <a:xfrm>
            <a:off x="9181323" y="5569545"/>
            <a:ext cx="2266518" cy="923330"/>
          </a:xfrm>
          <a:prstGeom prst="rect">
            <a:avLst/>
          </a:prstGeom>
          <a:noFill/>
        </p:spPr>
        <p:txBody>
          <a:bodyPr wrap="none" rtlCol="0">
            <a:spAutoFit/>
          </a:bodyPr>
          <a:lstStyle/>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203989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5EAFC4-AD93-4094-83BC-C636C06A214E}"/>
              </a:ext>
            </a:extLst>
          </p:cNvPr>
          <p:cNvSpPr>
            <a:spLocks noGrp="1"/>
          </p:cNvSpPr>
          <p:nvPr>
            <p:ph type="title"/>
          </p:nvPr>
        </p:nvSpPr>
        <p:spPr/>
        <p:txBody>
          <a:bodyPr/>
          <a:lstStyle/>
          <a:p>
            <a:r>
              <a:rPr lang="en-GB" dirty="0"/>
              <a:t>Which of these barriers to using AI is the toughest in your context, and why?</a:t>
            </a:r>
            <a:endParaRPr lang="en-US" dirty="0"/>
          </a:p>
        </p:txBody>
      </p:sp>
      <p:sp>
        <p:nvSpPr>
          <p:cNvPr id="6" name="Content Placeholder 5">
            <a:extLst>
              <a:ext uri="{FF2B5EF4-FFF2-40B4-BE49-F238E27FC236}">
                <a16:creationId xmlns:a16="http://schemas.microsoft.com/office/drawing/2014/main" id="{B8E909B4-18C3-4305-BE21-0B92D91E06A9}"/>
              </a:ext>
            </a:extLst>
          </p:cNvPr>
          <p:cNvSpPr>
            <a:spLocks noGrp="1"/>
          </p:cNvSpPr>
          <p:nvPr>
            <p:ph idx="1"/>
          </p:nvPr>
        </p:nvSpPr>
        <p:spPr>
          <a:xfrm>
            <a:off x="838200" y="1825625"/>
            <a:ext cx="7798904" cy="4535418"/>
          </a:xfrm>
        </p:spPr>
        <p:txBody>
          <a:bodyPr>
            <a:normAutofit fontScale="92500" lnSpcReduction="20000"/>
          </a:bodyPr>
          <a:lstStyle/>
          <a:p>
            <a:pPr marL="514350" indent="-514350">
              <a:buFont typeface="+mj-lt"/>
              <a:buAutoNum type="arabicPeriod"/>
            </a:pPr>
            <a:r>
              <a:rPr lang="en-GB" dirty="0"/>
              <a:t>Privacy and confidentiality issues</a:t>
            </a:r>
          </a:p>
          <a:p>
            <a:pPr marL="514350" indent="-514350">
              <a:buFont typeface="+mj-lt"/>
              <a:buAutoNum type="arabicPeriod"/>
            </a:pPr>
            <a:r>
              <a:rPr lang="en-GB" dirty="0"/>
              <a:t>There are more important priorities</a:t>
            </a:r>
          </a:p>
          <a:p>
            <a:pPr marL="514350" indent="-514350">
              <a:buFont typeface="+mj-lt"/>
              <a:buAutoNum type="arabicPeriod"/>
            </a:pPr>
            <a:r>
              <a:rPr lang="en-GB" dirty="0"/>
              <a:t>Issues of bias</a:t>
            </a:r>
          </a:p>
          <a:p>
            <a:pPr marL="514350" indent="-514350">
              <a:buFont typeface="+mj-lt"/>
              <a:buAutoNum type="arabicPeriod"/>
            </a:pPr>
            <a:r>
              <a:rPr lang="en-GB" dirty="0"/>
              <a:t>IT own the agenda</a:t>
            </a:r>
          </a:p>
          <a:p>
            <a:pPr marL="514350" indent="-514350">
              <a:buFont typeface="+mj-lt"/>
              <a:buAutoNum type="arabicPeriod"/>
            </a:pPr>
            <a:r>
              <a:rPr lang="en-GB" dirty="0"/>
              <a:t>Security concerns</a:t>
            </a:r>
          </a:p>
          <a:p>
            <a:pPr marL="514350" indent="-514350">
              <a:buFont typeface="+mj-lt"/>
              <a:buAutoNum type="arabicPeriod"/>
            </a:pPr>
            <a:r>
              <a:rPr lang="en-GB" dirty="0"/>
              <a:t>Lack of relevant technical skills among staff</a:t>
            </a:r>
          </a:p>
          <a:p>
            <a:pPr marL="514350" indent="-514350">
              <a:buFont typeface="+mj-lt"/>
              <a:buAutoNum type="arabicPeriod"/>
            </a:pPr>
            <a:r>
              <a:rPr lang="en-GB" dirty="0"/>
              <a:t>Data quality issues</a:t>
            </a:r>
          </a:p>
          <a:p>
            <a:pPr marL="514350" indent="-514350">
              <a:buFont typeface="+mj-lt"/>
              <a:buAutoNum type="arabicPeriod"/>
            </a:pPr>
            <a:r>
              <a:rPr lang="en-GB" dirty="0"/>
              <a:t>Cost of commercial systems</a:t>
            </a:r>
          </a:p>
          <a:p>
            <a:pPr marL="514350" indent="-514350">
              <a:buFont typeface="+mj-lt"/>
              <a:buAutoNum type="arabicPeriod"/>
            </a:pPr>
            <a:r>
              <a:rPr lang="en-GB" dirty="0"/>
              <a:t>Value of AI remains unproven</a:t>
            </a:r>
          </a:p>
          <a:p>
            <a:pPr marL="514350" indent="-514350">
              <a:buFont typeface="+mj-lt"/>
              <a:buAutoNum type="arabicPeriod"/>
            </a:pPr>
            <a:r>
              <a:rPr lang="en-GB" dirty="0"/>
              <a:t>Implementation challenges</a:t>
            </a:r>
          </a:p>
          <a:p>
            <a:pPr marL="514350" indent="-514350">
              <a:buFont typeface="+mj-lt"/>
              <a:buAutoNum type="arabicPeriod"/>
            </a:pPr>
            <a:r>
              <a:rPr lang="en-GB" dirty="0"/>
              <a:t>GDPR and data governance</a:t>
            </a:r>
            <a:endParaRPr lang="en-US" dirty="0"/>
          </a:p>
        </p:txBody>
      </p:sp>
      <p:sp>
        <p:nvSpPr>
          <p:cNvPr id="3" name="TextBox 2">
            <a:extLst>
              <a:ext uri="{FF2B5EF4-FFF2-40B4-BE49-F238E27FC236}">
                <a16:creationId xmlns:a16="http://schemas.microsoft.com/office/drawing/2014/main" id="{8D733F57-C0C7-6133-FF30-DEABA505E247}"/>
              </a:ext>
            </a:extLst>
          </p:cNvPr>
          <p:cNvSpPr txBox="1"/>
          <p:nvPr/>
        </p:nvSpPr>
        <p:spPr>
          <a:xfrm>
            <a:off x="9535886" y="3097764"/>
            <a:ext cx="2266518" cy="923330"/>
          </a:xfrm>
          <a:prstGeom prst="rect">
            <a:avLst/>
          </a:prstGeom>
          <a:noFill/>
        </p:spPr>
        <p:txBody>
          <a:bodyPr wrap="none" rtlCol="0">
            <a:spAutoFit/>
          </a:bodyPr>
          <a:lstStyle/>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82379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64CEF1-6766-4CFB-89D4-F598135BAF42}"/>
              </a:ext>
            </a:extLst>
          </p:cNvPr>
          <p:cNvSpPr>
            <a:spLocks noGrp="1"/>
          </p:cNvSpPr>
          <p:nvPr>
            <p:ph type="title"/>
          </p:nvPr>
        </p:nvSpPr>
        <p:spPr/>
        <p:txBody>
          <a:bodyPr/>
          <a:lstStyle/>
          <a:p>
            <a:r>
              <a:rPr lang="en-GB" dirty="0"/>
              <a:t>A guide to good practice for digital and data-driven health technologies (2021)</a:t>
            </a:r>
            <a:endParaRPr lang="en-US" dirty="0"/>
          </a:p>
        </p:txBody>
      </p:sp>
      <p:sp>
        <p:nvSpPr>
          <p:cNvPr id="6" name="Content Placeholder 5">
            <a:extLst>
              <a:ext uri="{FF2B5EF4-FFF2-40B4-BE49-F238E27FC236}">
                <a16:creationId xmlns:a16="http://schemas.microsoft.com/office/drawing/2014/main" id="{EDD6BCA4-BF90-4CBE-909F-E732FF511886}"/>
              </a:ext>
            </a:extLst>
          </p:cNvPr>
          <p:cNvSpPr>
            <a:spLocks noGrp="1"/>
          </p:cNvSpPr>
          <p:nvPr>
            <p:ph idx="1"/>
          </p:nvPr>
        </p:nvSpPr>
        <p:spPr>
          <a:xfrm>
            <a:off x="838199" y="1825624"/>
            <a:ext cx="10955695" cy="4667251"/>
          </a:xfrm>
        </p:spPr>
        <p:txBody>
          <a:bodyPr>
            <a:normAutofit fontScale="62500" lnSpcReduction="20000"/>
          </a:bodyPr>
          <a:lstStyle/>
          <a:p>
            <a:r>
              <a:rPr lang="en-GB" dirty="0"/>
              <a:t>Review the Data Ethics Framework and abide by the principles</a:t>
            </a:r>
          </a:p>
          <a:p>
            <a:r>
              <a:rPr lang="en-GB" dirty="0"/>
              <a:t>Ensure that the product is designed to achieve a clear outcome for users or the system *</a:t>
            </a:r>
          </a:p>
          <a:p>
            <a:r>
              <a:rPr lang="en-GB" dirty="0"/>
              <a:t>Ensure that the product is easy to use and accessible to all users *</a:t>
            </a:r>
          </a:p>
          <a:p>
            <a:r>
              <a:rPr lang="en-GB" dirty="0"/>
              <a:t>Ensure that the product is appropriately tested and is fit for purpose</a:t>
            </a:r>
          </a:p>
          <a:p>
            <a:r>
              <a:rPr lang="en-GB" dirty="0"/>
              <a:t>Ensure that the product is clinically safe to use</a:t>
            </a:r>
          </a:p>
          <a:p>
            <a:r>
              <a:rPr lang="en-GB" dirty="0"/>
              <a:t>Demonstrate that the product collects, stores and processes users’ information in a safe, fair and lawful way</a:t>
            </a:r>
          </a:p>
          <a:p>
            <a:r>
              <a:rPr lang="en-GB" dirty="0"/>
              <a:t>Be fair, transparent and accountable about what data is being used</a:t>
            </a:r>
          </a:p>
          <a:p>
            <a:r>
              <a:rPr lang="en-GB" dirty="0"/>
              <a:t>Be transparent about the limitations of the data used *</a:t>
            </a:r>
          </a:p>
          <a:p>
            <a:r>
              <a:rPr lang="en-GB" dirty="0"/>
              <a:t>Make security integral to the design and ensure that the product meets industry best practice security standards</a:t>
            </a:r>
          </a:p>
          <a:p>
            <a:r>
              <a:rPr lang="en-GB" dirty="0"/>
              <a:t>Ensure that the product meets all relevant regulatory requirements</a:t>
            </a:r>
          </a:p>
          <a:p>
            <a:r>
              <a:rPr lang="en-GB" dirty="0"/>
              <a:t>Ensure that the product makes the best possible use of open standards to ensure data quality and interoperability</a:t>
            </a:r>
          </a:p>
          <a:p>
            <a:r>
              <a:rPr lang="en-GB" dirty="0"/>
              <a:t>Generate evidence that the product achieves clinical, social, economic or behavioural benefits</a:t>
            </a:r>
          </a:p>
          <a:p>
            <a:r>
              <a:rPr lang="en-GB" dirty="0"/>
              <a:t> Define the commercial strategy</a:t>
            </a:r>
          </a:p>
          <a:p>
            <a:endParaRPr lang="en-GB" dirty="0"/>
          </a:p>
          <a:p>
            <a:endParaRPr lang="en-US" dirty="0"/>
          </a:p>
        </p:txBody>
      </p:sp>
    </p:spTree>
    <p:extLst>
      <p:ext uri="{BB962C8B-B14F-4D97-AF65-F5344CB8AC3E}">
        <p14:creationId xmlns:p14="http://schemas.microsoft.com/office/powerpoint/2010/main" val="35030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3E689-A071-A55C-2948-3B3ACEFA7F50}"/>
              </a:ext>
            </a:extLst>
          </p:cNvPr>
          <p:cNvSpPr>
            <a:spLocks noGrp="1"/>
          </p:cNvSpPr>
          <p:nvPr>
            <p:ph type="title"/>
          </p:nvPr>
        </p:nvSpPr>
        <p:spPr/>
        <p:txBody>
          <a:bodyPr/>
          <a:lstStyle/>
          <a:p>
            <a:r>
              <a:rPr lang="en-GB" dirty="0"/>
              <a:t>Responding strategically</a:t>
            </a:r>
          </a:p>
        </p:txBody>
      </p:sp>
      <p:sp>
        <p:nvSpPr>
          <p:cNvPr id="5" name="Text Placeholder 4">
            <a:extLst>
              <a:ext uri="{FF2B5EF4-FFF2-40B4-BE49-F238E27FC236}">
                <a16:creationId xmlns:a16="http://schemas.microsoft.com/office/drawing/2014/main" id="{4CAE757A-5AED-8CD8-DC97-98F94F845BA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3940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0BA8-0A58-47A6-B7A9-70175360079E}"/>
              </a:ext>
            </a:extLst>
          </p:cNvPr>
          <p:cNvSpPr>
            <a:spLocks noGrp="1"/>
          </p:cNvSpPr>
          <p:nvPr>
            <p:ph type="title"/>
          </p:nvPr>
        </p:nvSpPr>
        <p:spPr/>
        <p:txBody>
          <a:bodyPr/>
          <a:lstStyle/>
          <a:p>
            <a:r>
              <a:rPr lang="en-GB" dirty="0"/>
              <a:t>AI’s impact on jobs</a:t>
            </a:r>
            <a:endParaRPr lang="en-US" dirty="0"/>
          </a:p>
        </p:txBody>
      </p:sp>
      <p:sp>
        <p:nvSpPr>
          <p:cNvPr id="3" name="Content Placeholder 2">
            <a:extLst>
              <a:ext uri="{FF2B5EF4-FFF2-40B4-BE49-F238E27FC236}">
                <a16:creationId xmlns:a16="http://schemas.microsoft.com/office/drawing/2014/main" id="{41DC74A8-1B60-4211-84C6-7065A2E28C2A}"/>
              </a:ext>
            </a:extLst>
          </p:cNvPr>
          <p:cNvSpPr>
            <a:spLocks noGrp="1"/>
          </p:cNvSpPr>
          <p:nvPr>
            <p:ph sz="half" idx="1"/>
          </p:nvPr>
        </p:nvSpPr>
        <p:spPr>
          <a:xfrm>
            <a:off x="6871252" y="1802572"/>
            <a:ext cx="5181600" cy="4351338"/>
          </a:xfrm>
        </p:spPr>
        <p:txBody>
          <a:bodyPr>
            <a:normAutofit fontScale="85000" lnSpcReduction="10000"/>
          </a:bodyPr>
          <a:lstStyle/>
          <a:p>
            <a:r>
              <a:rPr lang="en-GB" dirty="0"/>
              <a:t>Replaced</a:t>
            </a:r>
          </a:p>
          <a:p>
            <a:r>
              <a:rPr lang="en-GB" dirty="0"/>
              <a:t>Dominated</a:t>
            </a:r>
          </a:p>
          <a:p>
            <a:r>
              <a:rPr lang="en-GB" dirty="0"/>
              <a:t>Divided</a:t>
            </a:r>
          </a:p>
          <a:p>
            <a:r>
              <a:rPr lang="en-GB" dirty="0"/>
              <a:t>Complemented</a:t>
            </a:r>
          </a:p>
          <a:p>
            <a:r>
              <a:rPr lang="en-GB" dirty="0"/>
              <a:t>Augmented</a:t>
            </a:r>
          </a:p>
          <a:p>
            <a:r>
              <a:rPr lang="en-GB" dirty="0"/>
              <a:t>Rehumanized</a:t>
            </a:r>
          </a:p>
          <a:p>
            <a:pPr marL="0" indent="0">
              <a:buNone/>
            </a:pPr>
            <a:r>
              <a:rPr lang="en-GB" dirty="0"/>
              <a:t>(GPAI, 2020)</a:t>
            </a:r>
          </a:p>
          <a:p>
            <a:pPr marL="0" indent="0">
              <a:buNone/>
            </a:pPr>
            <a:endParaRPr lang="en-GB" dirty="0"/>
          </a:p>
          <a:p>
            <a:pPr marL="0" indent="0">
              <a:buNone/>
            </a:pPr>
            <a:r>
              <a:rPr lang="en-GB" dirty="0"/>
              <a:t>Differences by sector</a:t>
            </a:r>
            <a:endParaRPr lang="en-US" dirty="0"/>
          </a:p>
        </p:txBody>
      </p:sp>
      <p:sp>
        <p:nvSpPr>
          <p:cNvPr id="4" name="Content Placeholder 3">
            <a:extLst>
              <a:ext uri="{FF2B5EF4-FFF2-40B4-BE49-F238E27FC236}">
                <a16:creationId xmlns:a16="http://schemas.microsoft.com/office/drawing/2014/main" id="{2EF1BBCE-9614-4DD3-A8F7-EFD22080D32E}"/>
              </a:ext>
            </a:extLst>
          </p:cNvPr>
          <p:cNvSpPr>
            <a:spLocks noGrp="1"/>
          </p:cNvSpPr>
          <p:nvPr>
            <p:ph sz="half" idx="2"/>
          </p:nvPr>
        </p:nvSpPr>
        <p:spPr>
          <a:xfrm>
            <a:off x="838200" y="1802572"/>
            <a:ext cx="5181600" cy="4351338"/>
          </a:xfrm>
        </p:spPr>
        <p:txBody>
          <a:bodyPr>
            <a:normAutofit fontScale="85000" lnSpcReduction="10000"/>
          </a:bodyPr>
          <a:lstStyle/>
          <a:p>
            <a:r>
              <a:rPr lang="en-GB" dirty="0"/>
              <a:t>“Generative AI will upend the professions” Susskind and Susskind – FT 18.06.2023</a:t>
            </a:r>
          </a:p>
          <a:p>
            <a:r>
              <a:rPr lang="en-GB" dirty="0"/>
              <a:t>Some scholars predict the replacement of professionals (Susskind and Susskind, 2015)… others emphasise the vulnerability of “routine” jobs (Frey and Osborne, 2017)… others point to task not role replacement (Huang and Rust, 2018)</a:t>
            </a:r>
          </a:p>
          <a:p>
            <a:r>
              <a:rPr lang="en-GB" dirty="0"/>
              <a:t>Willcocks (2021): it’s a slow process &amp; not just AI – consider SMACIT </a:t>
            </a:r>
          </a:p>
          <a:p>
            <a:r>
              <a:rPr lang="en-GB" dirty="0"/>
              <a:t>AI and the productivity agenda</a:t>
            </a:r>
            <a:endParaRPr lang="en-US" dirty="0"/>
          </a:p>
        </p:txBody>
      </p:sp>
    </p:spTree>
    <p:extLst>
      <p:ext uri="{BB962C8B-B14F-4D97-AF65-F5344CB8AC3E}">
        <p14:creationId xmlns:p14="http://schemas.microsoft.com/office/powerpoint/2010/main" val="139865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CBB6-228D-8D4C-4651-4CE87557FF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3C8D67-4ACB-9CA4-FED0-E62159B7485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0944792-767B-ABE8-52CA-C2F304D8066E}"/>
              </a:ext>
            </a:extLst>
          </p:cNvPr>
          <p:cNvPicPr>
            <a:picLocks noChangeAspect="1"/>
          </p:cNvPicPr>
          <p:nvPr/>
        </p:nvPicPr>
        <p:blipFill>
          <a:blip r:embed="rId2"/>
          <a:stretch>
            <a:fillRect/>
          </a:stretch>
        </p:blipFill>
        <p:spPr>
          <a:xfrm>
            <a:off x="1138500" y="365125"/>
            <a:ext cx="5144218" cy="5772956"/>
          </a:xfrm>
          <a:prstGeom prst="rect">
            <a:avLst/>
          </a:prstGeom>
        </p:spPr>
      </p:pic>
      <p:sp>
        <p:nvSpPr>
          <p:cNvPr id="6" name="TextBox 5">
            <a:extLst>
              <a:ext uri="{FF2B5EF4-FFF2-40B4-BE49-F238E27FC236}">
                <a16:creationId xmlns:a16="http://schemas.microsoft.com/office/drawing/2014/main" id="{8F0C573F-A0F0-B088-ACF2-EDAFD253E414}"/>
              </a:ext>
            </a:extLst>
          </p:cNvPr>
          <p:cNvSpPr txBox="1"/>
          <p:nvPr/>
        </p:nvSpPr>
        <p:spPr>
          <a:xfrm>
            <a:off x="1421296" y="6314523"/>
            <a:ext cx="1933414" cy="369332"/>
          </a:xfrm>
          <a:prstGeom prst="rect">
            <a:avLst/>
          </a:prstGeom>
          <a:noFill/>
        </p:spPr>
        <p:txBody>
          <a:bodyPr wrap="none" rtlCol="0">
            <a:spAutoFit/>
          </a:bodyPr>
          <a:lstStyle/>
          <a:p>
            <a:r>
              <a:rPr lang="en-GB" dirty="0"/>
              <a:t>Jaiswal et al., 2022</a:t>
            </a:r>
          </a:p>
        </p:txBody>
      </p:sp>
    </p:spTree>
    <p:extLst>
      <p:ext uri="{BB962C8B-B14F-4D97-AF65-F5344CB8AC3E}">
        <p14:creationId xmlns:p14="http://schemas.microsoft.com/office/powerpoint/2010/main" val="34835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A813-282C-FDFD-5DC9-416DEBF19F76}"/>
              </a:ext>
            </a:extLst>
          </p:cNvPr>
          <p:cNvSpPr>
            <a:spLocks noGrp="1"/>
          </p:cNvSpPr>
          <p:nvPr>
            <p:ph type="title"/>
          </p:nvPr>
        </p:nvSpPr>
        <p:spPr/>
        <p:txBody>
          <a:bodyPr/>
          <a:lstStyle/>
          <a:p>
            <a:r>
              <a:rPr lang="en-GB" dirty="0"/>
              <a:t>What word or words would describe your feeling about Artificial Intelligence?</a:t>
            </a:r>
          </a:p>
        </p:txBody>
      </p:sp>
      <p:sp>
        <p:nvSpPr>
          <p:cNvPr id="3" name="Text Placeholder 2">
            <a:extLst>
              <a:ext uri="{FF2B5EF4-FFF2-40B4-BE49-F238E27FC236}">
                <a16:creationId xmlns:a16="http://schemas.microsoft.com/office/drawing/2014/main" id="{576CE956-F3C0-3E28-21AE-9717AD3041D5}"/>
              </a:ext>
            </a:extLst>
          </p:cNvPr>
          <p:cNvSpPr>
            <a:spLocks noGrp="1"/>
          </p:cNvSpPr>
          <p:nvPr>
            <p:ph type="body" idx="1"/>
          </p:nvPr>
        </p:nvSpPr>
        <p:spPr/>
        <p:txBody>
          <a:bodyPr/>
          <a:lstStyle/>
          <a:p>
            <a:endParaRPr lang="en-GB" dirty="0">
              <a:solidFill>
                <a:schemeClr val="accent1">
                  <a:lumMod val="75000"/>
                </a:schemeClr>
              </a:solidFill>
            </a:endParaRPr>
          </a:p>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p:txBody>
      </p:sp>
    </p:spTree>
    <p:extLst>
      <p:ext uri="{BB962C8B-B14F-4D97-AF65-F5344CB8AC3E}">
        <p14:creationId xmlns:p14="http://schemas.microsoft.com/office/powerpoint/2010/main" val="49239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8031-2D19-42FB-6F98-E0394E5B992E}"/>
              </a:ext>
            </a:extLst>
          </p:cNvPr>
          <p:cNvSpPr>
            <a:spLocks noGrp="1"/>
          </p:cNvSpPr>
          <p:nvPr>
            <p:ph type="title"/>
          </p:nvPr>
        </p:nvSpPr>
        <p:spPr/>
        <p:txBody>
          <a:bodyPr/>
          <a:lstStyle/>
          <a:p>
            <a:r>
              <a:rPr lang="en-GB" dirty="0"/>
              <a:t>Fusion Skills (Daugherty &amp; Wilson, 2018)</a:t>
            </a:r>
          </a:p>
        </p:txBody>
      </p:sp>
      <p:sp>
        <p:nvSpPr>
          <p:cNvPr id="3" name="Content Placeholder 2">
            <a:extLst>
              <a:ext uri="{FF2B5EF4-FFF2-40B4-BE49-F238E27FC236}">
                <a16:creationId xmlns:a16="http://schemas.microsoft.com/office/drawing/2014/main" id="{B9D5875F-19D8-B85D-753A-0A8EB0A09D99}"/>
              </a:ext>
            </a:extLst>
          </p:cNvPr>
          <p:cNvSpPr>
            <a:spLocks noGrp="1"/>
          </p:cNvSpPr>
          <p:nvPr>
            <p:ph idx="1"/>
          </p:nvPr>
        </p:nvSpPr>
        <p:spPr/>
        <p:txBody>
          <a:bodyPr>
            <a:normAutofit fontScale="62500" lnSpcReduction="20000"/>
          </a:bodyPr>
          <a:lstStyle/>
          <a:p>
            <a:r>
              <a:rPr lang="en-GB" dirty="0"/>
              <a:t>Rehumanizing time- </a:t>
            </a:r>
            <a:r>
              <a:rPr lang="en-GB" i="1" dirty="0"/>
              <a:t>The ability to increase the time available for distinctly human tasks like interpersonal interactions, creativity, and decision making in a reimagined business process.</a:t>
            </a:r>
          </a:p>
          <a:p>
            <a:r>
              <a:rPr lang="en-GB" dirty="0"/>
              <a:t>Responsible normalizing- </a:t>
            </a:r>
            <a:r>
              <a:rPr lang="en-GB" i="1" dirty="0"/>
              <a:t>The act of responsibly shaping the purpose and perception of human-machine interaction as it relates to individuals, businesses, and society.</a:t>
            </a:r>
          </a:p>
          <a:p>
            <a:r>
              <a:rPr lang="en-GB" dirty="0"/>
              <a:t>Judgment integration- </a:t>
            </a:r>
            <a:r>
              <a:rPr lang="en-GB" i="1" dirty="0"/>
              <a:t>The judgment-based ability to decide a course of action when a machine is uncertain about what to do.</a:t>
            </a:r>
          </a:p>
          <a:p>
            <a:r>
              <a:rPr lang="en-GB" b="1" dirty="0"/>
              <a:t>Intelligent interrogation- </a:t>
            </a:r>
            <a:r>
              <a:rPr lang="en-GB" i="1" dirty="0"/>
              <a:t>Knowing how best to ask questions of AI, across levels of abstraction, to get the insights we need. </a:t>
            </a:r>
            <a:r>
              <a:rPr lang="en-GB" i="1" dirty="0">
                <a:solidFill>
                  <a:schemeClr val="accent1">
                    <a:lumMod val="75000"/>
                  </a:schemeClr>
                </a:solidFill>
              </a:rPr>
              <a:t>Prompt engineering.</a:t>
            </a:r>
          </a:p>
          <a:p>
            <a:r>
              <a:rPr lang="en-GB" b="1" dirty="0"/>
              <a:t>Bot-based empowerment- </a:t>
            </a:r>
            <a:r>
              <a:rPr lang="en-GB" i="1" dirty="0"/>
              <a:t>Working well with AI agents to extend your capabilities, and create superpowers in business processes and professional careers.</a:t>
            </a:r>
          </a:p>
          <a:p>
            <a:r>
              <a:rPr lang="en-GB" dirty="0"/>
              <a:t>Holistic melding- </a:t>
            </a:r>
            <a:r>
              <a:rPr lang="en-GB" i="1" dirty="0"/>
              <a:t>The ability to develop robust mental models of AI agents to improve business process outcomes.</a:t>
            </a:r>
          </a:p>
          <a:p>
            <a:r>
              <a:rPr lang="en-GB" dirty="0"/>
              <a:t>Reciprocal apprenticing	</a:t>
            </a:r>
          </a:p>
          <a:p>
            <a:pPr lvl="1"/>
            <a:r>
              <a:rPr lang="en-GB" dirty="0"/>
              <a:t>(1)	Performing tasks alongside AI agents so they can learn new skills; </a:t>
            </a:r>
          </a:p>
          <a:p>
            <a:pPr lvl="1"/>
            <a:r>
              <a:rPr lang="en-GB" dirty="0"/>
              <a:t>(2)	on-the-job training for people so they can work well within AI-enhanced processes.</a:t>
            </a:r>
          </a:p>
          <a:p>
            <a:r>
              <a:rPr lang="en-GB" b="1" dirty="0"/>
              <a:t>Relentless reimagining </a:t>
            </a:r>
            <a:r>
              <a:rPr lang="en-GB" dirty="0"/>
              <a:t>- </a:t>
            </a:r>
            <a:r>
              <a:rPr lang="en-GB" i="1" dirty="0"/>
              <a:t>The rigorous discipline of creating new processes and business models from scratch, rather than simply automating old processes.</a:t>
            </a:r>
          </a:p>
        </p:txBody>
      </p:sp>
    </p:spTree>
    <p:extLst>
      <p:ext uri="{BB962C8B-B14F-4D97-AF65-F5344CB8AC3E}">
        <p14:creationId xmlns:p14="http://schemas.microsoft.com/office/powerpoint/2010/main" val="4113895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03E6-FDD3-B609-FC9A-BD409F981113}"/>
              </a:ext>
            </a:extLst>
          </p:cNvPr>
          <p:cNvSpPr>
            <a:spLocks noGrp="1"/>
          </p:cNvSpPr>
          <p:nvPr>
            <p:ph type="title"/>
          </p:nvPr>
        </p:nvSpPr>
        <p:spPr/>
        <p:txBody>
          <a:bodyPr/>
          <a:lstStyle/>
          <a:p>
            <a:r>
              <a:rPr lang="en-GB" dirty="0"/>
              <a:t>AI relies on data – our data knowledge/ attitudes are relevant</a:t>
            </a:r>
          </a:p>
        </p:txBody>
      </p:sp>
      <p:sp>
        <p:nvSpPr>
          <p:cNvPr id="3" name="Content Placeholder 2">
            <a:extLst>
              <a:ext uri="{FF2B5EF4-FFF2-40B4-BE49-F238E27FC236}">
                <a16:creationId xmlns:a16="http://schemas.microsoft.com/office/drawing/2014/main" id="{2D22159A-0C2E-63F5-8ED5-45498FFE6390}"/>
              </a:ext>
            </a:extLst>
          </p:cNvPr>
          <p:cNvSpPr>
            <a:spLocks noGrp="1"/>
          </p:cNvSpPr>
          <p:nvPr>
            <p:ph idx="1"/>
          </p:nvPr>
        </p:nvSpPr>
        <p:spPr/>
        <p:txBody>
          <a:bodyPr>
            <a:normAutofit fontScale="92500" lnSpcReduction="10000"/>
          </a:bodyPr>
          <a:lstStyle/>
          <a:p>
            <a:r>
              <a:rPr lang="en-GB" dirty="0"/>
              <a:t>How to find data in a complex information landscape</a:t>
            </a:r>
          </a:p>
          <a:p>
            <a:r>
              <a:rPr lang="en-GB" dirty="0"/>
              <a:t>Understanding of data quality and data </a:t>
            </a:r>
            <a:r>
              <a:rPr lang="en-GB" dirty="0" err="1"/>
              <a:t>governace</a:t>
            </a:r>
            <a:endParaRPr lang="en-GB" dirty="0"/>
          </a:p>
          <a:p>
            <a:r>
              <a:rPr lang="en-GB" dirty="0"/>
              <a:t>The emphasis on the value of sharing, openness and interoperability</a:t>
            </a:r>
          </a:p>
          <a:p>
            <a:r>
              <a:rPr lang="en-GB" dirty="0"/>
              <a:t>How to understand the provenance and quality of that data to determine its usefulness</a:t>
            </a:r>
          </a:p>
          <a:p>
            <a:r>
              <a:rPr lang="en-GB" dirty="0"/>
              <a:t>What data can be used for and what not (copyright etc)</a:t>
            </a:r>
          </a:p>
          <a:p>
            <a:r>
              <a:rPr lang="en-GB" dirty="0"/>
              <a:t>How to describe data using standards </a:t>
            </a:r>
          </a:p>
          <a:p>
            <a:pPr lvl="1"/>
            <a:r>
              <a:rPr lang="en-GB" dirty="0"/>
              <a:t>Maybe need to supply richer data about provenance</a:t>
            </a:r>
          </a:p>
          <a:p>
            <a:r>
              <a:rPr lang="en-GB" dirty="0"/>
              <a:t>How to pick tools to do analysis</a:t>
            </a:r>
          </a:p>
          <a:p>
            <a:r>
              <a:rPr lang="en-GB" dirty="0"/>
              <a:t>How to store, preserve (or destroy) derived data</a:t>
            </a:r>
          </a:p>
        </p:txBody>
      </p:sp>
    </p:spTree>
    <p:extLst>
      <p:ext uri="{BB962C8B-B14F-4D97-AF65-F5344CB8AC3E}">
        <p14:creationId xmlns:p14="http://schemas.microsoft.com/office/powerpoint/2010/main" val="4148978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3D49-DEA1-0FEB-48ED-5F4C7DFACC58}"/>
              </a:ext>
            </a:extLst>
          </p:cNvPr>
          <p:cNvSpPr>
            <a:spLocks noGrp="1"/>
          </p:cNvSpPr>
          <p:nvPr>
            <p:ph type="title"/>
          </p:nvPr>
        </p:nvSpPr>
        <p:spPr/>
        <p:txBody>
          <a:bodyPr/>
          <a:lstStyle/>
          <a:p>
            <a:r>
              <a:rPr lang="en-GB" dirty="0"/>
              <a:t>SWOT analysis</a:t>
            </a:r>
          </a:p>
        </p:txBody>
      </p:sp>
      <p:sp>
        <p:nvSpPr>
          <p:cNvPr id="4" name="Content Placeholder 3">
            <a:extLst>
              <a:ext uri="{FF2B5EF4-FFF2-40B4-BE49-F238E27FC236}">
                <a16:creationId xmlns:a16="http://schemas.microsoft.com/office/drawing/2014/main" id="{EAE7CD68-F09D-CBB8-B85B-D19E46C5F99F}"/>
              </a:ext>
            </a:extLst>
          </p:cNvPr>
          <p:cNvSpPr>
            <a:spLocks noGrp="1"/>
          </p:cNvSpPr>
          <p:nvPr>
            <p:ph sz="half" idx="1"/>
          </p:nvPr>
        </p:nvSpPr>
        <p:spPr/>
        <p:txBody>
          <a:bodyPr>
            <a:normAutofit fontScale="77500" lnSpcReduction="20000"/>
          </a:bodyPr>
          <a:lstStyle/>
          <a:p>
            <a:pPr marL="0" indent="0">
              <a:buNone/>
            </a:pPr>
            <a:r>
              <a:rPr lang="en-GB" dirty="0"/>
              <a:t>Strengths</a:t>
            </a:r>
          </a:p>
          <a:p>
            <a:r>
              <a:rPr lang="en-GB" dirty="0"/>
              <a:t>We know about user need</a:t>
            </a:r>
          </a:p>
          <a:p>
            <a:r>
              <a:rPr lang="en-GB" dirty="0"/>
              <a:t>Our service orientation</a:t>
            </a:r>
          </a:p>
          <a:p>
            <a:r>
              <a:rPr lang="en-GB" dirty="0"/>
              <a:t>AI is based on data – we should know about data</a:t>
            </a:r>
          </a:p>
          <a:p>
            <a:r>
              <a:rPr lang="en-GB" dirty="0"/>
              <a:t>Our willingness to learn</a:t>
            </a:r>
          </a:p>
          <a:p>
            <a:r>
              <a:rPr lang="en-GB" dirty="0"/>
              <a:t>We share knowledge across the sector</a:t>
            </a:r>
          </a:p>
          <a:p>
            <a:r>
              <a:rPr lang="en-GB" dirty="0"/>
              <a:t>Willingness to collaborate</a:t>
            </a:r>
          </a:p>
          <a:p>
            <a:r>
              <a:rPr lang="en-GB" dirty="0"/>
              <a:t>Ethical principles</a:t>
            </a:r>
          </a:p>
        </p:txBody>
      </p:sp>
      <p:sp>
        <p:nvSpPr>
          <p:cNvPr id="5" name="Content Placeholder 4">
            <a:extLst>
              <a:ext uri="{FF2B5EF4-FFF2-40B4-BE49-F238E27FC236}">
                <a16:creationId xmlns:a16="http://schemas.microsoft.com/office/drawing/2014/main" id="{713ACE57-1A43-7AFE-60FD-B0FF9BB3D1EB}"/>
              </a:ext>
            </a:extLst>
          </p:cNvPr>
          <p:cNvSpPr>
            <a:spLocks noGrp="1"/>
          </p:cNvSpPr>
          <p:nvPr>
            <p:ph sz="half" idx="2"/>
          </p:nvPr>
        </p:nvSpPr>
        <p:spPr/>
        <p:txBody>
          <a:bodyPr>
            <a:normAutofit fontScale="77500" lnSpcReduction="20000"/>
          </a:bodyPr>
          <a:lstStyle/>
          <a:p>
            <a:pPr marL="0" indent="0">
              <a:buNone/>
            </a:pPr>
            <a:r>
              <a:rPr lang="en-GB" dirty="0"/>
              <a:t>Weaknesses</a:t>
            </a:r>
          </a:p>
          <a:p>
            <a:r>
              <a:rPr lang="en-GB" dirty="0"/>
              <a:t>User need and behaviour may be shifting</a:t>
            </a:r>
          </a:p>
          <a:p>
            <a:r>
              <a:rPr lang="en-GB" dirty="0"/>
              <a:t>We don’t use the language of data enough</a:t>
            </a:r>
          </a:p>
          <a:p>
            <a:r>
              <a:rPr lang="en-GB" dirty="0"/>
              <a:t>We have many other pressing priorities</a:t>
            </a:r>
          </a:p>
          <a:p>
            <a:r>
              <a:rPr lang="en-GB" dirty="0"/>
              <a:t>Librarians are seen through stereotypes</a:t>
            </a:r>
          </a:p>
          <a:p>
            <a:r>
              <a:rPr lang="en-GB" dirty="0"/>
              <a:t>Lack of confidence</a:t>
            </a:r>
          </a:p>
          <a:p>
            <a:r>
              <a:rPr lang="en-GB" dirty="0"/>
              <a:t>Value conflicts with AI</a:t>
            </a:r>
          </a:p>
          <a:p>
            <a:r>
              <a:rPr lang="en-GB" dirty="0"/>
              <a:t>Technical skills are lacking</a:t>
            </a:r>
          </a:p>
          <a:p>
            <a:r>
              <a:rPr lang="en-GB" dirty="0"/>
              <a:t>NHS infrastructure</a:t>
            </a:r>
          </a:p>
          <a:p>
            <a:endParaRPr lang="en-GB" dirty="0"/>
          </a:p>
        </p:txBody>
      </p:sp>
    </p:spTree>
    <p:extLst>
      <p:ext uri="{BB962C8B-B14F-4D97-AF65-F5344CB8AC3E}">
        <p14:creationId xmlns:p14="http://schemas.microsoft.com/office/powerpoint/2010/main" val="335909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3D49-DEA1-0FEB-48ED-5F4C7DFACC58}"/>
              </a:ext>
            </a:extLst>
          </p:cNvPr>
          <p:cNvSpPr>
            <a:spLocks noGrp="1"/>
          </p:cNvSpPr>
          <p:nvPr>
            <p:ph type="title"/>
          </p:nvPr>
        </p:nvSpPr>
        <p:spPr/>
        <p:txBody>
          <a:bodyPr/>
          <a:lstStyle/>
          <a:p>
            <a:r>
              <a:rPr lang="en-GB" dirty="0"/>
              <a:t>SWOT analysis</a:t>
            </a:r>
          </a:p>
        </p:txBody>
      </p:sp>
      <p:sp>
        <p:nvSpPr>
          <p:cNvPr id="4" name="Content Placeholder 3">
            <a:extLst>
              <a:ext uri="{FF2B5EF4-FFF2-40B4-BE49-F238E27FC236}">
                <a16:creationId xmlns:a16="http://schemas.microsoft.com/office/drawing/2014/main" id="{EAE7CD68-F09D-CBB8-B85B-D19E46C5F99F}"/>
              </a:ext>
            </a:extLst>
          </p:cNvPr>
          <p:cNvSpPr>
            <a:spLocks noGrp="1"/>
          </p:cNvSpPr>
          <p:nvPr>
            <p:ph sz="half" idx="1"/>
          </p:nvPr>
        </p:nvSpPr>
        <p:spPr/>
        <p:txBody>
          <a:bodyPr/>
          <a:lstStyle/>
          <a:p>
            <a:pPr marL="0" indent="0">
              <a:buNone/>
            </a:pPr>
            <a:r>
              <a:rPr lang="en-GB" dirty="0"/>
              <a:t>Opportunities</a:t>
            </a:r>
          </a:p>
          <a:p>
            <a:r>
              <a:rPr lang="en-GB" dirty="0"/>
              <a:t>Improved access to knowledge</a:t>
            </a:r>
          </a:p>
          <a:p>
            <a:r>
              <a:rPr lang="en-GB" dirty="0"/>
              <a:t>Uncertainty – so people want advice</a:t>
            </a:r>
          </a:p>
          <a:p>
            <a:r>
              <a:rPr lang="en-GB" dirty="0"/>
              <a:t>Information trust is at risk – libraries are trusted</a:t>
            </a:r>
          </a:p>
          <a:p>
            <a:r>
              <a:rPr lang="en-GB" dirty="0"/>
              <a:t>AI key dimension of digital workforce</a:t>
            </a:r>
          </a:p>
          <a:p>
            <a:r>
              <a:rPr lang="en-GB" dirty="0"/>
              <a:t>A vision for AI</a:t>
            </a:r>
          </a:p>
        </p:txBody>
      </p:sp>
      <p:sp>
        <p:nvSpPr>
          <p:cNvPr id="5" name="Content Placeholder 4">
            <a:extLst>
              <a:ext uri="{FF2B5EF4-FFF2-40B4-BE49-F238E27FC236}">
                <a16:creationId xmlns:a16="http://schemas.microsoft.com/office/drawing/2014/main" id="{713ACE57-1A43-7AFE-60FD-B0FF9BB3D1EB}"/>
              </a:ext>
            </a:extLst>
          </p:cNvPr>
          <p:cNvSpPr>
            <a:spLocks noGrp="1"/>
          </p:cNvSpPr>
          <p:nvPr>
            <p:ph sz="half" idx="2"/>
          </p:nvPr>
        </p:nvSpPr>
        <p:spPr/>
        <p:txBody>
          <a:bodyPr/>
          <a:lstStyle/>
          <a:p>
            <a:pPr marL="0" indent="0">
              <a:buNone/>
            </a:pPr>
            <a:r>
              <a:rPr lang="en-GB" dirty="0"/>
              <a:t>Threats</a:t>
            </a:r>
          </a:p>
          <a:p>
            <a:r>
              <a:rPr lang="en-GB" dirty="0"/>
              <a:t>Emotions around AI</a:t>
            </a:r>
          </a:p>
          <a:p>
            <a:r>
              <a:rPr lang="en-GB"/>
              <a:t>Demand for new ways to interact with information</a:t>
            </a:r>
          </a:p>
          <a:p>
            <a:r>
              <a:rPr lang="en-GB"/>
              <a:t>Speed </a:t>
            </a:r>
            <a:r>
              <a:rPr lang="en-GB" dirty="0"/>
              <a:t>of change</a:t>
            </a:r>
          </a:p>
          <a:p>
            <a:r>
              <a:rPr lang="en-GB" dirty="0"/>
              <a:t>Power of big Tech</a:t>
            </a:r>
          </a:p>
          <a:p>
            <a:r>
              <a:rPr lang="en-GB" dirty="0"/>
              <a:t>Productivity agenda</a:t>
            </a:r>
          </a:p>
        </p:txBody>
      </p:sp>
    </p:spTree>
    <p:extLst>
      <p:ext uri="{BB962C8B-B14F-4D97-AF65-F5344CB8AC3E}">
        <p14:creationId xmlns:p14="http://schemas.microsoft.com/office/powerpoint/2010/main" val="255169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A28E59-AB1C-7C25-6E53-69068B24F38C}"/>
              </a:ext>
            </a:extLst>
          </p:cNvPr>
          <p:cNvSpPr>
            <a:spLocks noGrp="1"/>
          </p:cNvSpPr>
          <p:nvPr>
            <p:ph type="title"/>
          </p:nvPr>
        </p:nvSpPr>
        <p:spPr/>
        <p:txBody>
          <a:bodyPr/>
          <a:lstStyle/>
          <a:p>
            <a:r>
              <a:rPr lang="en-GB" dirty="0"/>
              <a:t>Is there anything you would add to this SWOT?</a:t>
            </a:r>
          </a:p>
        </p:txBody>
      </p:sp>
      <p:sp>
        <p:nvSpPr>
          <p:cNvPr id="6" name="Text Placeholder 5">
            <a:extLst>
              <a:ext uri="{FF2B5EF4-FFF2-40B4-BE49-F238E27FC236}">
                <a16:creationId xmlns:a16="http://schemas.microsoft.com/office/drawing/2014/main" id="{FAF61153-3E4A-A381-437F-ABCA284173DB}"/>
              </a:ext>
            </a:extLst>
          </p:cNvPr>
          <p:cNvSpPr>
            <a:spLocks noGrp="1"/>
          </p:cNvSpPr>
          <p:nvPr>
            <p:ph type="body" idx="1"/>
          </p:nvPr>
        </p:nvSpPr>
        <p:spPr/>
        <p:txBody>
          <a:bodyPr/>
          <a:lstStyle/>
          <a:p>
            <a:endParaRPr lang="en-GB"/>
          </a:p>
        </p:txBody>
      </p:sp>
      <p:sp>
        <p:nvSpPr>
          <p:cNvPr id="2" name="TextBox 1">
            <a:extLst>
              <a:ext uri="{FF2B5EF4-FFF2-40B4-BE49-F238E27FC236}">
                <a16:creationId xmlns:a16="http://schemas.microsoft.com/office/drawing/2014/main" id="{3C7FBD8C-1EC7-F44A-B532-5258BCDA304D}"/>
              </a:ext>
            </a:extLst>
          </p:cNvPr>
          <p:cNvSpPr txBox="1"/>
          <p:nvPr/>
        </p:nvSpPr>
        <p:spPr>
          <a:xfrm>
            <a:off x="831850" y="4589463"/>
            <a:ext cx="2266518" cy="923330"/>
          </a:xfrm>
          <a:prstGeom prst="rect">
            <a:avLst/>
          </a:prstGeom>
          <a:noFill/>
        </p:spPr>
        <p:txBody>
          <a:bodyPr wrap="none" rtlCol="0">
            <a:spAutoFit/>
          </a:bodyPr>
          <a:lstStyle/>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293118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BC42-6D62-9F06-5BE5-570B6D475F94}"/>
              </a:ext>
            </a:extLst>
          </p:cNvPr>
          <p:cNvSpPr>
            <a:spLocks noGrp="1"/>
          </p:cNvSpPr>
          <p:nvPr>
            <p:ph type="title"/>
          </p:nvPr>
        </p:nvSpPr>
        <p:spPr/>
        <p:txBody>
          <a:bodyPr/>
          <a:lstStyle/>
          <a:p>
            <a:r>
              <a:rPr lang="en-GB" dirty="0"/>
              <a:t>A strategic response to AI?</a:t>
            </a:r>
          </a:p>
        </p:txBody>
      </p:sp>
      <p:sp>
        <p:nvSpPr>
          <p:cNvPr id="3" name="Content Placeholder 2">
            <a:extLst>
              <a:ext uri="{FF2B5EF4-FFF2-40B4-BE49-F238E27FC236}">
                <a16:creationId xmlns:a16="http://schemas.microsoft.com/office/drawing/2014/main" id="{EC57622F-16DD-E33A-0CA6-5CE8A8245377}"/>
              </a:ext>
            </a:extLst>
          </p:cNvPr>
          <p:cNvSpPr>
            <a:spLocks noGrp="1"/>
          </p:cNvSpPr>
          <p:nvPr>
            <p:ph idx="1"/>
          </p:nvPr>
        </p:nvSpPr>
        <p:spPr/>
        <p:txBody>
          <a:bodyPr>
            <a:normAutofit fontScale="92500" lnSpcReduction="20000"/>
          </a:bodyPr>
          <a:lstStyle/>
          <a:p>
            <a:r>
              <a:rPr lang="en-GB" dirty="0"/>
              <a:t>Wait and see what happens in sector</a:t>
            </a:r>
          </a:p>
          <a:p>
            <a:r>
              <a:rPr lang="en-GB" dirty="0"/>
              <a:t>Collaborate with other libraries</a:t>
            </a:r>
          </a:p>
          <a:p>
            <a:r>
              <a:rPr lang="en-GB" dirty="0"/>
              <a:t>Wait and see what happens in the trust</a:t>
            </a:r>
          </a:p>
          <a:p>
            <a:r>
              <a:rPr lang="en-GB" dirty="0"/>
              <a:t>Collaborate with other units in the organisation</a:t>
            </a:r>
          </a:p>
          <a:p>
            <a:r>
              <a:rPr lang="en-GB" dirty="0"/>
              <a:t>Recruit new staff</a:t>
            </a:r>
          </a:p>
          <a:p>
            <a:r>
              <a:rPr lang="en-GB" dirty="0"/>
              <a:t>Study best in sector</a:t>
            </a:r>
          </a:p>
          <a:p>
            <a:r>
              <a:rPr lang="en-GB" dirty="0"/>
              <a:t>Engage with users to see how they are using AI</a:t>
            </a:r>
          </a:p>
          <a:p>
            <a:r>
              <a:rPr lang="en-GB" dirty="0"/>
              <a:t>Run proof of concept projects</a:t>
            </a:r>
          </a:p>
          <a:p>
            <a:r>
              <a:rPr lang="en-GB" dirty="0"/>
              <a:t>Experiment individually</a:t>
            </a:r>
          </a:p>
          <a:p>
            <a:r>
              <a:rPr lang="en-GB" dirty="0"/>
              <a:t>Talk to the system suppliers</a:t>
            </a:r>
          </a:p>
          <a:p>
            <a:endParaRPr lang="en-GB" dirty="0"/>
          </a:p>
        </p:txBody>
      </p:sp>
      <p:sp>
        <p:nvSpPr>
          <p:cNvPr id="4" name="TextBox 3">
            <a:extLst>
              <a:ext uri="{FF2B5EF4-FFF2-40B4-BE49-F238E27FC236}">
                <a16:creationId xmlns:a16="http://schemas.microsoft.com/office/drawing/2014/main" id="{22E4737F-B72B-5E72-2D5C-E72592FD351D}"/>
              </a:ext>
            </a:extLst>
          </p:cNvPr>
          <p:cNvSpPr txBox="1"/>
          <p:nvPr/>
        </p:nvSpPr>
        <p:spPr>
          <a:xfrm>
            <a:off x="8864082" y="2967335"/>
            <a:ext cx="2266518" cy="923330"/>
          </a:xfrm>
          <a:prstGeom prst="rect">
            <a:avLst/>
          </a:prstGeom>
          <a:noFill/>
        </p:spPr>
        <p:txBody>
          <a:bodyPr wrap="none" rtlCol="0">
            <a:spAutoFit/>
          </a:bodyPr>
          <a:lstStyle/>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134719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1D65-7D3B-6675-D678-69E2774EA8F9}"/>
              </a:ext>
            </a:extLst>
          </p:cNvPr>
          <p:cNvSpPr>
            <a:spLocks noGrp="1"/>
          </p:cNvSpPr>
          <p:nvPr>
            <p:ph type="title"/>
          </p:nvPr>
        </p:nvSpPr>
        <p:spPr/>
        <p:txBody>
          <a:bodyPr/>
          <a:lstStyle/>
          <a:p>
            <a:r>
              <a:rPr lang="en-GB" dirty="0"/>
              <a:t>What areas of skills development are needed?</a:t>
            </a:r>
          </a:p>
        </p:txBody>
      </p:sp>
      <p:sp>
        <p:nvSpPr>
          <p:cNvPr id="3" name="Content Placeholder 2">
            <a:extLst>
              <a:ext uri="{FF2B5EF4-FFF2-40B4-BE49-F238E27FC236}">
                <a16:creationId xmlns:a16="http://schemas.microsoft.com/office/drawing/2014/main" id="{85A5803C-07B7-280F-FAC4-7906ACCD1540}"/>
              </a:ext>
            </a:extLst>
          </p:cNvPr>
          <p:cNvSpPr>
            <a:spLocks noGrp="1"/>
          </p:cNvSpPr>
          <p:nvPr>
            <p:ph idx="1"/>
          </p:nvPr>
        </p:nvSpPr>
        <p:spPr/>
        <p:txBody>
          <a:bodyPr>
            <a:normAutofit lnSpcReduction="10000"/>
          </a:bodyPr>
          <a:lstStyle/>
          <a:p>
            <a:r>
              <a:rPr lang="en-GB" dirty="0"/>
              <a:t>General understanding of AI</a:t>
            </a:r>
          </a:p>
          <a:p>
            <a:r>
              <a:rPr lang="en-GB" dirty="0"/>
              <a:t>Coding</a:t>
            </a:r>
          </a:p>
          <a:p>
            <a:r>
              <a:rPr lang="en-GB" dirty="0"/>
              <a:t>Statistics</a:t>
            </a:r>
          </a:p>
          <a:p>
            <a:r>
              <a:rPr lang="en-GB" dirty="0"/>
              <a:t>Open mindedness and willingness to learn</a:t>
            </a:r>
          </a:p>
          <a:p>
            <a:r>
              <a:rPr lang="en-GB" dirty="0"/>
              <a:t>Data management and governance</a:t>
            </a:r>
          </a:p>
          <a:p>
            <a:r>
              <a:rPr lang="en-GB" dirty="0"/>
              <a:t>Knowledge of user behaviour and need</a:t>
            </a:r>
          </a:p>
          <a:p>
            <a:r>
              <a:rPr lang="en-GB" dirty="0"/>
              <a:t>A vision of how to use AI</a:t>
            </a:r>
          </a:p>
          <a:p>
            <a:r>
              <a:rPr lang="en-GB" dirty="0"/>
              <a:t>Collaboration and influencing skills</a:t>
            </a:r>
          </a:p>
          <a:p>
            <a:r>
              <a:rPr lang="en-GB" dirty="0"/>
              <a:t>Professional ethics</a:t>
            </a:r>
          </a:p>
        </p:txBody>
      </p:sp>
      <p:sp>
        <p:nvSpPr>
          <p:cNvPr id="4" name="TextBox 3">
            <a:extLst>
              <a:ext uri="{FF2B5EF4-FFF2-40B4-BE49-F238E27FC236}">
                <a16:creationId xmlns:a16="http://schemas.microsoft.com/office/drawing/2014/main" id="{E338694C-5DFE-4B36-FE6D-023101983EB4}"/>
              </a:ext>
            </a:extLst>
          </p:cNvPr>
          <p:cNvSpPr txBox="1"/>
          <p:nvPr/>
        </p:nvSpPr>
        <p:spPr>
          <a:xfrm>
            <a:off x="8864082" y="2967335"/>
            <a:ext cx="2266518" cy="923330"/>
          </a:xfrm>
          <a:prstGeom prst="rect">
            <a:avLst/>
          </a:prstGeom>
          <a:noFill/>
        </p:spPr>
        <p:txBody>
          <a:bodyPr wrap="none" rtlCol="0">
            <a:spAutoFit/>
          </a:bodyPr>
          <a:lstStyle/>
          <a:p>
            <a:r>
              <a:rPr lang="en-GB" dirty="0">
                <a:solidFill>
                  <a:schemeClr val="accent1">
                    <a:lumMod val="75000"/>
                  </a:schemeClr>
                </a:solidFill>
              </a:rPr>
              <a:t>Wooclap.com</a:t>
            </a:r>
          </a:p>
          <a:p>
            <a:r>
              <a:rPr lang="en-GB" dirty="0">
                <a:solidFill>
                  <a:schemeClr val="accent1">
                    <a:lumMod val="75000"/>
                  </a:schemeClr>
                </a:solidFill>
              </a:rPr>
              <a:t>Event code: </a:t>
            </a:r>
            <a:r>
              <a:rPr lang="en-GB" b="1" i="0" dirty="0">
                <a:solidFill>
                  <a:schemeClr val="accent1">
                    <a:lumMod val="75000"/>
                  </a:schemeClr>
                </a:solidFill>
                <a:effectLst/>
                <a:latin typeface="Nunito" pitchFamily="2" charset="0"/>
              </a:rPr>
              <a:t>ADASTL</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407897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60FE-75E4-91AB-7F09-C6A95355D1DE}"/>
              </a:ext>
            </a:extLst>
          </p:cNvPr>
          <p:cNvSpPr>
            <a:spLocks noGrp="1"/>
          </p:cNvSpPr>
          <p:nvPr>
            <p:ph type="title"/>
          </p:nvPr>
        </p:nvSpPr>
        <p:spPr/>
        <p:txBody>
          <a:bodyPr/>
          <a:lstStyle/>
          <a:p>
            <a:r>
              <a:rPr lang="en-GB" dirty="0"/>
              <a:t>Competencies we need to develop</a:t>
            </a:r>
          </a:p>
        </p:txBody>
      </p:sp>
      <p:sp>
        <p:nvSpPr>
          <p:cNvPr id="3" name="Content Placeholder 2">
            <a:extLst>
              <a:ext uri="{FF2B5EF4-FFF2-40B4-BE49-F238E27FC236}">
                <a16:creationId xmlns:a16="http://schemas.microsoft.com/office/drawing/2014/main" id="{7E79027A-7D29-FABD-B92E-1C8F96B880DC}"/>
              </a:ext>
            </a:extLst>
          </p:cNvPr>
          <p:cNvSpPr>
            <a:spLocks noGrp="1"/>
          </p:cNvSpPr>
          <p:nvPr>
            <p:ph idx="1"/>
          </p:nvPr>
        </p:nvSpPr>
        <p:spPr/>
        <p:txBody>
          <a:bodyPr/>
          <a:lstStyle/>
          <a:p>
            <a:endParaRPr lang="en-GB"/>
          </a:p>
        </p:txBody>
      </p:sp>
      <p:pic>
        <p:nvPicPr>
          <p:cNvPr id="4" name="Picture 2" descr="Forms response chart. Question title: In your opinion, what types of knowledge, skills and other attributes do librarians need to develop to apply AI to knowledge discovery? [E.g. using AI to improve access to special or unique library collections]&#10;. Number of responses: .">
            <a:extLst>
              <a:ext uri="{FF2B5EF4-FFF2-40B4-BE49-F238E27FC236}">
                <a16:creationId xmlns:a16="http://schemas.microsoft.com/office/drawing/2014/main" id="{5DE7BB3F-1AFA-150D-8709-C2C290952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659" y="2156808"/>
            <a:ext cx="20150282" cy="36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09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In your opinion, what types of knowledge, skills and other attributes do librarians need to develop to apply AI to knowledge discovery? [E.g. using AI to improve access to special or unique library collections]&#10;. Number of responses: .">
            <a:extLst>
              <a:ext uri="{FF2B5EF4-FFF2-40B4-BE49-F238E27FC236}">
                <a16:creationId xmlns:a16="http://schemas.microsoft.com/office/drawing/2014/main" id="{AD9E709D-F1DA-F1A6-1A26-6851653BD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453" y="2231100"/>
            <a:ext cx="18058018" cy="3305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4960FE-75E4-91AB-7F09-C6A95355D1DE}"/>
              </a:ext>
            </a:extLst>
          </p:cNvPr>
          <p:cNvSpPr>
            <a:spLocks noGrp="1"/>
          </p:cNvSpPr>
          <p:nvPr>
            <p:ph type="title"/>
          </p:nvPr>
        </p:nvSpPr>
        <p:spPr/>
        <p:txBody>
          <a:bodyPr/>
          <a:lstStyle/>
          <a:p>
            <a:r>
              <a:rPr lang="en-GB" dirty="0"/>
              <a:t>Competencies we need to develop</a:t>
            </a:r>
          </a:p>
        </p:txBody>
      </p:sp>
      <p:sp>
        <p:nvSpPr>
          <p:cNvPr id="4" name="TextBox 3">
            <a:extLst>
              <a:ext uri="{FF2B5EF4-FFF2-40B4-BE49-F238E27FC236}">
                <a16:creationId xmlns:a16="http://schemas.microsoft.com/office/drawing/2014/main" id="{098A0A5D-813C-0EC8-7104-1AC8244C1173}"/>
              </a:ext>
            </a:extLst>
          </p:cNvPr>
          <p:cNvSpPr txBox="1"/>
          <p:nvPr/>
        </p:nvSpPr>
        <p:spPr>
          <a:xfrm>
            <a:off x="0" y="2001078"/>
            <a:ext cx="6374296" cy="78187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4270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C53E0-A793-FAC3-088C-9BAD7527DA3A}"/>
              </a:ext>
            </a:extLst>
          </p:cNvPr>
          <p:cNvSpPr>
            <a:spLocks noGrp="1"/>
          </p:cNvSpPr>
          <p:nvPr>
            <p:ph type="title"/>
          </p:nvPr>
        </p:nvSpPr>
        <p:spPr/>
        <p:txBody>
          <a:bodyPr/>
          <a:lstStyle/>
          <a:p>
            <a:r>
              <a:rPr lang="en-GB" dirty="0"/>
              <a:t>Searching for analogies, is AI like…?</a:t>
            </a:r>
          </a:p>
        </p:txBody>
      </p:sp>
      <p:sp>
        <p:nvSpPr>
          <p:cNvPr id="5" name="Content Placeholder 4">
            <a:extLst>
              <a:ext uri="{FF2B5EF4-FFF2-40B4-BE49-F238E27FC236}">
                <a16:creationId xmlns:a16="http://schemas.microsoft.com/office/drawing/2014/main" id="{1A97F751-5C71-8F2C-35CC-2C0BBC303B11}"/>
              </a:ext>
            </a:extLst>
          </p:cNvPr>
          <p:cNvSpPr>
            <a:spLocks noGrp="1"/>
          </p:cNvSpPr>
          <p:nvPr>
            <p:ph idx="1"/>
          </p:nvPr>
        </p:nvSpPr>
        <p:spPr/>
        <p:txBody>
          <a:bodyPr/>
          <a:lstStyle/>
          <a:p>
            <a:r>
              <a:rPr lang="en-GB" dirty="0"/>
              <a:t>The calculator </a:t>
            </a:r>
          </a:p>
          <a:p>
            <a:r>
              <a:rPr lang="en-GB" dirty="0"/>
              <a:t>Wikipedia </a:t>
            </a:r>
          </a:p>
          <a:p>
            <a:r>
              <a:rPr lang="en-GB" dirty="0"/>
              <a:t>Google search and Amazon recommendation</a:t>
            </a:r>
          </a:p>
          <a:p>
            <a:r>
              <a:rPr lang="en-GB" dirty="0"/>
              <a:t>Text messaging (with predictive text) and spell checking in word processors</a:t>
            </a:r>
          </a:p>
          <a:p>
            <a:r>
              <a:rPr lang="en-GB" dirty="0"/>
              <a:t>The invention of the Internet</a:t>
            </a:r>
          </a:p>
          <a:p>
            <a:r>
              <a:rPr lang="en-GB" dirty="0"/>
              <a:t>The power loom (and we are the hand loom weavers!)</a:t>
            </a:r>
          </a:p>
        </p:txBody>
      </p:sp>
    </p:spTree>
    <p:extLst>
      <p:ext uri="{BB962C8B-B14F-4D97-AF65-F5344CB8AC3E}">
        <p14:creationId xmlns:p14="http://schemas.microsoft.com/office/powerpoint/2010/main" val="137627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0264-1374-33AB-F585-EDEB75C9D3D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06935F-CD3C-046A-3BF4-F6BB62EE13C2}"/>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BDD0945B-844C-EDC8-311C-3E915C384BD2}"/>
              </a:ext>
            </a:extLst>
          </p:cNvPr>
          <p:cNvPicPr>
            <a:picLocks noChangeAspect="1"/>
          </p:cNvPicPr>
          <p:nvPr/>
        </p:nvPicPr>
        <p:blipFill>
          <a:blip r:embed="rId2"/>
          <a:stretch>
            <a:fillRect/>
          </a:stretch>
        </p:blipFill>
        <p:spPr>
          <a:xfrm>
            <a:off x="0" y="2179530"/>
            <a:ext cx="12192000" cy="2792238"/>
          </a:xfrm>
          <a:prstGeom prst="rect">
            <a:avLst/>
          </a:prstGeom>
        </p:spPr>
      </p:pic>
    </p:spTree>
    <p:extLst>
      <p:ext uri="{BB962C8B-B14F-4D97-AF65-F5344CB8AC3E}">
        <p14:creationId xmlns:p14="http://schemas.microsoft.com/office/powerpoint/2010/main" val="2594535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163-D632-432C-BFD8-458046CAFD3B}"/>
              </a:ext>
            </a:extLst>
          </p:cNvPr>
          <p:cNvSpPr>
            <a:spLocks noGrp="1"/>
          </p:cNvSpPr>
          <p:nvPr>
            <p:ph type="ctrTitle"/>
          </p:nvPr>
        </p:nvSpPr>
        <p:spPr>
          <a:xfrm>
            <a:off x="521917" y="590353"/>
            <a:ext cx="11398685" cy="2387600"/>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1" u="none" strike="noStrike" kern="1200" cap="none" spc="0" normalizeH="0" baseline="0" noProof="0" dirty="0">
                <a:ln>
                  <a:noFill/>
                </a:ln>
                <a:solidFill>
                  <a:prstClr val="black"/>
                </a:solidFill>
                <a:effectLst/>
                <a:uLnTx/>
                <a:uFillTx/>
                <a:latin typeface="Calibri Light" panose="020F0302020204030204"/>
                <a:ea typeface="+mj-ea"/>
                <a:cs typeface="+mj-cs"/>
              </a:rPr>
              <a:t>The impact of AI, machine learning, automation and robotics on the information professions: A report for CILIP</a:t>
            </a:r>
            <a:r>
              <a:rPr kumimoji="0" lang="en-GB" sz="3200" b="0"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hlinkClick r:id="rId3"/>
              </a:rPr>
              <a:t>https://www.cilip.org.uk/general/custom.asp?page=researchreport</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ACC92874-138E-4B34-855C-2BCD7C9DFFD7}"/>
              </a:ext>
            </a:extLst>
          </p:cNvPr>
          <p:cNvPicPr>
            <a:picLocks noChangeAspect="1"/>
          </p:cNvPicPr>
          <p:nvPr/>
        </p:nvPicPr>
        <p:blipFill>
          <a:blip r:embed="rId4"/>
          <a:stretch>
            <a:fillRect/>
          </a:stretch>
        </p:blipFill>
        <p:spPr>
          <a:xfrm>
            <a:off x="3257508" y="4059908"/>
            <a:ext cx="5676977" cy="1960518"/>
          </a:xfrm>
          <a:prstGeom prst="rect">
            <a:avLst/>
          </a:prstGeom>
        </p:spPr>
      </p:pic>
      <p:sp>
        <p:nvSpPr>
          <p:cNvPr id="5" name="Title 3">
            <a:extLst>
              <a:ext uri="{FF2B5EF4-FFF2-40B4-BE49-F238E27FC236}">
                <a16:creationId xmlns:a16="http://schemas.microsoft.com/office/drawing/2014/main" id="{F6A4DBCC-1428-4E38-A48C-865E38545546}"/>
              </a:ext>
            </a:extLst>
          </p:cNvPr>
          <p:cNvSpPr txBox="1">
            <a:spLocks/>
          </p:cNvSpPr>
          <p:nvPr/>
        </p:nvSpPr>
        <p:spPr>
          <a:xfrm>
            <a:off x="1081887" y="5832425"/>
            <a:ext cx="10417005" cy="807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Subtitle 7">
            <a:extLst>
              <a:ext uri="{FF2B5EF4-FFF2-40B4-BE49-F238E27FC236}">
                <a16:creationId xmlns:a16="http://schemas.microsoft.com/office/drawing/2014/main" id="{CA152EAC-63A2-5FB4-407D-20973D10679C}"/>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83949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54DF-4B8D-2B1A-A913-766BFA748FFB}"/>
              </a:ext>
            </a:extLst>
          </p:cNvPr>
          <p:cNvSpPr>
            <a:spLocks noGrp="1"/>
          </p:cNvSpPr>
          <p:nvPr>
            <p:ph type="title"/>
          </p:nvPr>
        </p:nvSpPr>
        <p:spPr/>
        <p:txBody>
          <a:bodyPr/>
          <a:lstStyle/>
          <a:p>
            <a:r>
              <a:rPr lang="en-GB" dirty="0"/>
              <a:t>JISC blog entry: “Library strategy and AI”</a:t>
            </a:r>
          </a:p>
        </p:txBody>
      </p:sp>
      <p:sp>
        <p:nvSpPr>
          <p:cNvPr id="3" name="Text Placeholder 2">
            <a:extLst>
              <a:ext uri="{FF2B5EF4-FFF2-40B4-BE49-F238E27FC236}">
                <a16:creationId xmlns:a16="http://schemas.microsoft.com/office/drawing/2014/main" id="{F76F07B5-9209-41E7-E6C0-E80BB8D90239}"/>
              </a:ext>
            </a:extLst>
          </p:cNvPr>
          <p:cNvSpPr>
            <a:spLocks noGrp="1"/>
          </p:cNvSpPr>
          <p:nvPr>
            <p:ph type="body" idx="1"/>
          </p:nvPr>
        </p:nvSpPr>
        <p:spPr/>
        <p:txBody>
          <a:bodyPr>
            <a:normAutofit lnSpcReduction="10000"/>
          </a:bodyPr>
          <a:lstStyle/>
          <a:p>
            <a:r>
              <a:rPr lang="en-GB" dirty="0">
                <a:hlinkClick r:id="rId2"/>
              </a:rPr>
              <a:t>https://nationalcentreforai.jiscinvolve.org/wp/2023/06/05/library-strategy-and-artificial-intelligence/</a:t>
            </a:r>
            <a:endParaRPr lang="en-GB" dirty="0"/>
          </a:p>
          <a:p>
            <a:r>
              <a:rPr lang="en-GB" dirty="0"/>
              <a:t>https://docs.google.com/document/d/15pKk2rJh9HHTqA6O7PWNY_7VYHIW-wc9AkV22bkX-R4/edit#heading=h.42zb7zl1anug</a:t>
            </a:r>
          </a:p>
        </p:txBody>
      </p:sp>
    </p:spTree>
    <p:extLst>
      <p:ext uri="{BB962C8B-B14F-4D97-AF65-F5344CB8AC3E}">
        <p14:creationId xmlns:p14="http://schemas.microsoft.com/office/powerpoint/2010/main" val="1634264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3DC6-16D3-D52B-15CB-DFE7922F295B}"/>
              </a:ext>
            </a:extLst>
          </p:cNvPr>
          <p:cNvSpPr>
            <a:spLocks noGrp="1"/>
          </p:cNvSpPr>
          <p:nvPr>
            <p:ph type="title"/>
          </p:nvPr>
        </p:nvSpPr>
        <p:spPr/>
        <p:txBody>
          <a:bodyPr/>
          <a:lstStyle/>
          <a:p>
            <a:r>
              <a:rPr lang="en-GB" dirty="0"/>
              <a:t>IFLA SIG on AI: 23 resources to get up to speed on AI in 2023</a:t>
            </a:r>
          </a:p>
        </p:txBody>
      </p:sp>
      <p:sp>
        <p:nvSpPr>
          <p:cNvPr id="3" name="Content Placeholder 2">
            <a:extLst>
              <a:ext uri="{FF2B5EF4-FFF2-40B4-BE49-F238E27FC236}">
                <a16:creationId xmlns:a16="http://schemas.microsoft.com/office/drawing/2014/main" id="{8D8C09B3-9D27-1B66-6B39-D42A862FF097}"/>
              </a:ext>
            </a:extLst>
          </p:cNvPr>
          <p:cNvSpPr>
            <a:spLocks noGrp="1"/>
          </p:cNvSpPr>
          <p:nvPr>
            <p:ph type="body" idx="1"/>
          </p:nvPr>
        </p:nvSpPr>
        <p:spPr/>
        <p:txBody>
          <a:bodyPr>
            <a:normAutofit/>
          </a:bodyPr>
          <a:lstStyle/>
          <a:p>
            <a:r>
              <a:rPr lang="en-GB" dirty="0"/>
              <a:t>https://www.ifla.org/23-resources-to-get-up-to-speed-on-ai-in-2023/</a:t>
            </a:r>
          </a:p>
        </p:txBody>
      </p:sp>
      <p:pic>
        <p:nvPicPr>
          <p:cNvPr id="4" name="Picture 6">
            <a:extLst>
              <a:ext uri="{FF2B5EF4-FFF2-40B4-BE49-F238E27FC236}">
                <a16:creationId xmlns:a16="http://schemas.microsoft.com/office/drawing/2014/main" id="{2B2C83AE-F863-D035-91A7-43FDAEFA3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37" y="-136663"/>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32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CDF7-9A7B-4236-2134-39D6F796CA8F}"/>
              </a:ext>
            </a:extLst>
          </p:cNvPr>
          <p:cNvSpPr>
            <a:spLocks noGrp="1"/>
          </p:cNvSpPr>
          <p:nvPr>
            <p:ph type="title"/>
          </p:nvPr>
        </p:nvSpPr>
        <p:spPr/>
        <p:txBody>
          <a:bodyPr/>
          <a:lstStyle/>
          <a:p>
            <a:r>
              <a:rPr lang="en-GB" dirty="0"/>
              <a:t>Generative AI for library and information professionals </a:t>
            </a:r>
            <a:r>
              <a:rPr lang="en-GB" dirty="0">
                <a:solidFill>
                  <a:srgbClr val="FF0000"/>
                </a:solidFill>
              </a:rPr>
              <a:t>(draft)</a:t>
            </a:r>
          </a:p>
        </p:txBody>
      </p:sp>
      <p:sp>
        <p:nvSpPr>
          <p:cNvPr id="3" name="Text Placeholder 2">
            <a:extLst>
              <a:ext uri="{FF2B5EF4-FFF2-40B4-BE49-F238E27FC236}">
                <a16:creationId xmlns:a16="http://schemas.microsoft.com/office/drawing/2014/main" id="{1385EC71-ED46-D819-202B-598A0763DD85}"/>
              </a:ext>
            </a:extLst>
          </p:cNvPr>
          <p:cNvSpPr>
            <a:spLocks noGrp="1"/>
          </p:cNvSpPr>
          <p:nvPr>
            <p:ph type="body" idx="1"/>
          </p:nvPr>
        </p:nvSpPr>
        <p:spPr/>
        <p:txBody>
          <a:bodyPr/>
          <a:lstStyle/>
          <a:p>
            <a:r>
              <a:rPr lang="en-GB" dirty="0"/>
              <a:t>https://www.ifla.org/generative-ai/</a:t>
            </a:r>
          </a:p>
        </p:txBody>
      </p:sp>
      <p:pic>
        <p:nvPicPr>
          <p:cNvPr id="4" name="Picture 6">
            <a:extLst>
              <a:ext uri="{FF2B5EF4-FFF2-40B4-BE49-F238E27FC236}">
                <a16:creationId xmlns:a16="http://schemas.microsoft.com/office/drawing/2014/main" id="{7D7046BA-3603-1277-27C1-C7EF32A21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37" y="-136663"/>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43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B92BB4-80C3-DD47-BEC5-46AEE2B10FE6}"/>
              </a:ext>
            </a:extLst>
          </p:cNvPr>
          <p:cNvSpPr>
            <a:spLocks noGrp="1"/>
          </p:cNvSpPr>
          <p:nvPr>
            <p:ph type="title"/>
          </p:nvPr>
        </p:nvSpPr>
        <p:spPr>
          <a:xfrm>
            <a:off x="831850" y="1709738"/>
            <a:ext cx="10021680" cy="2852737"/>
          </a:xfrm>
        </p:spPr>
        <p:txBody>
          <a:bodyPr/>
          <a:lstStyle/>
          <a:p>
            <a:r>
              <a:rPr lang="en-GB" dirty="0"/>
              <a:t>AI will be a major theme at WLIC 2023, in Rotterdam</a:t>
            </a:r>
          </a:p>
        </p:txBody>
      </p:sp>
      <p:sp>
        <p:nvSpPr>
          <p:cNvPr id="7" name="Text Placeholder 6">
            <a:extLst>
              <a:ext uri="{FF2B5EF4-FFF2-40B4-BE49-F238E27FC236}">
                <a16:creationId xmlns:a16="http://schemas.microsoft.com/office/drawing/2014/main" id="{4015C950-A3FF-DCDF-17EB-BD273EAB48B0}"/>
              </a:ext>
            </a:extLst>
          </p:cNvPr>
          <p:cNvSpPr>
            <a:spLocks noGrp="1"/>
          </p:cNvSpPr>
          <p:nvPr>
            <p:ph type="body" idx="1"/>
          </p:nvPr>
        </p:nvSpPr>
        <p:spPr/>
        <p:txBody>
          <a:bodyPr/>
          <a:lstStyle/>
          <a:p>
            <a:r>
              <a:rPr lang="en-GB" dirty="0"/>
              <a:t>https://2023.ifla.org/</a:t>
            </a:r>
          </a:p>
        </p:txBody>
      </p:sp>
      <p:pic>
        <p:nvPicPr>
          <p:cNvPr id="2" name="Picture 6">
            <a:extLst>
              <a:ext uri="{FF2B5EF4-FFF2-40B4-BE49-F238E27FC236}">
                <a16:creationId xmlns:a16="http://schemas.microsoft.com/office/drawing/2014/main" id="{311D84DE-EAA4-549F-948A-90BF87C0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37" y="-136663"/>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E68A952-4869-1E46-97AB-5477A74C2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080" y="768350"/>
            <a:ext cx="3981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66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B0E8-AA76-3594-D2F7-E4BFBE8890BF}"/>
              </a:ext>
            </a:extLst>
          </p:cNvPr>
          <p:cNvSpPr>
            <a:spLocks noGrp="1"/>
          </p:cNvSpPr>
          <p:nvPr>
            <p:ph type="title"/>
          </p:nvPr>
        </p:nvSpPr>
        <p:spPr/>
        <p:txBody>
          <a:bodyPr/>
          <a:lstStyle/>
          <a:p>
            <a:r>
              <a:rPr lang="en-GB" dirty="0"/>
              <a:t>AI4LAM</a:t>
            </a:r>
          </a:p>
        </p:txBody>
      </p:sp>
      <p:sp>
        <p:nvSpPr>
          <p:cNvPr id="3" name="Text Placeholder 2">
            <a:extLst>
              <a:ext uri="{FF2B5EF4-FFF2-40B4-BE49-F238E27FC236}">
                <a16:creationId xmlns:a16="http://schemas.microsoft.com/office/drawing/2014/main" id="{79F3C13E-F9D2-5D60-FD8E-6E5D01E284E3}"/>
              </a:ext>
            </a:extLst>
          </p:cNvPr>
          <p:cNvSpPr>
            <a:spLocks noGrp="1"/>
          </p:cNvSpPr>
          <p:nvPr>
            <p:ph type="body" idx="1"/>
          </p:nvPr>
        </p:nvSpPr>
        <p:spPr/>
        <p:txBody>
          <a:bodyPr>
            <a:normAutofit fontScale="92500"/>
          </a:bodyPr>
          <a:lstStyle/>
          <a:p>
            <a:r>
              <a:rPr lang="en-GB" dirty="0">
                <a:hlinkClick r:id="rId2"/>
              </a:rPr>
              <a:t>https://github.com/AI4LAM</a:t>
            </a:r>
            <a:endParaRPr lang="en-GB" dirty="0"/>
          </a:p>
          <a:p>
            <a:r>
              <a:rPr lang="en-GB" dirty="0">
                <a:solidFill>
                  <a:schemeClr val="tx1"/>
                </a:solidFill>
              </a:rPr>
              <a:t>Fifth fantastic futures conference is Vancouver in November – call for papers is now out!</a:t>
            </a:r>
          </a:p>
          <a:p>
            <a:r>
              <a:rPr lang="en-GB" dirty="0">
                <a:solidFill>
                  <a:schemeClr val="tx1"/>
                </a:solidFill>
              </a:rPr>
              <a:t>Regular online discussions</a:t>
            </a:r>
          </a:p>
        </p:txBody>
      </p:sp>
    </p:spTree>
    <p:extLst>
      <p:ext uri="{BB962C8B-B14F-4D97-AF65-F5344CB8AC3E}">
        <p14:creationId xmlns:p14="http://schemas.microsoft.com/office/powerpoint/2010/main" val="133586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416983-8B22-9E87-ADB7-22324A41D572}"/>
              </a:ext>
            </a:extLst>
          </p:cNvPr>
          <p:cNvSpPr>
            <a:spLocks noGrp="1"/>
          </p:cNvSpPr>
          <p:nvPr>
            <p:ph type="title"/>
          </p:nvPr>
        </p:nvSpPr>
        <p:spPr/>
        <p:txBody>
          <a:bodyPr/>
          <a:lstStyle/>
          <a:p>
            <a:r>
              <a:rPr lang="en-GB" dirty="0"/>
              <a:t>Thank you … do you have any questions?</a:t>
            </a:r>
          </a:p>
        </p:txBody>
      </p:sp>
      <p:sp>
        <p:nvSpPr>
          <p:cNvPr id="5" name="Text Placeholder 4">
            <a:extLst>
              <a:ext uri="{FF2B5EF4-FFF2-40B4-BE49-F238E27FC236}">
                <a16:creationId xmlns:a16="http://schemas.microsoft.com/office/drawing/2014/main" id="{E8591A82-F818-D92E-CE13-427BCD28E9C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8809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2594-DCBA-721C-F0DE-F2B1A8017403}"/>
              </a:ext>
            </a:extLst>
          </p:cNvPr>
          <p:cNvSpPr>
            <a:spLocks noGrp="1"/>
          </p:cNvSpPr>
          <p:nvPr>
            <p:ph type="title"/>
          </p:nvPr>
        </p:nvSpPr>
        <p:spPr/>
        <p:txBody>
          <a:bodyPr/>
          <a:lstStyle/>
          <a:p>
            <a:endParaRPr lang="en-GB"/>
          </a:p>
        </p:txBody>
      </p:sp>
      <p:pic>
        <p:nvPicPr>
          <p:cNvPr id="8" name="Picture 7" descr="A person standing in front of a newspaper&#10;&#10;Description automatically generated with low confidence">
            <a:extLst>
              <a:ext uri="{FF2B5EF4-FFF2-40B4-BE49-F238E27FC236}">
                <a16:creationId xmlns:a16="http://schemas.microsoft.com/office/drawing/2014/main" id="{435C8BEF-8DCA-1CB9-51D0-E1980E0B62CD}"/>
              </a:ext>
            </a:extLst>
          </p:cNvPr>
          <p:cNvPicPr>
            <a:picLocks noChangeAspect="1"/>
          </p:cNvPicPr>
          <p:nvPr/>
        </p:nvPicPr>
        <p:blipFill>
          <a:blip r:embed="rId2"/>
          <a:stretch>
            <a:fillRect/>
          </a:stretch>
        </p:blipFill>
        <p:spPr>
          <a:xfrm>
            <a:off x="5362703" y="938106"/>
            <a:ext cx="2706698" cy="3502573"/>
          </a:xfrm>
          <a:prstGeom prst="rect">
            <a:avLst/>
          </a:prstGeom>
        </p:spPr>
      </p:pic>
      <p:pic>
        <p:nvPicPr>
          <p:cNvPr id="9" name="Content Placeholder 4" descr="A picture containing text, newspaper, person, human face&#10;&#10;Description automatically generated">
            <a:extLst>
              <a:ext uri="{FF2B5EF4-FFF2-40B4-BE49-F238E27FC236}">
                <a16:creationId xmlns:a16="http://schemas.microsoft.com/office/drawing/2014/main" id="{67D9B209-8DC7-7982-47BA-D42CDC4C592E}"/>
              </a:ext>
            </a:extLst>
          </p:cNvPr>
          <p:cNvPicPr>
            <a:picLocks noGrp="1" noChangeAspect="1"/>
          </p:cNvPicPr>
          <p:nvPr>
            <p:ph idx="1"/>
          </p:nvPr>
        </p:nvPicPr>
        <p:blipFill>
          <a:blip r:embed="rId3"/>
          <a:stretch>
            <a:fillRect/>
          </a:stretch>
        </p:blipFill>
        <p:spPr>
          <a:xfrm>
            <a:off x="7981854" y="945089"/>
            <a:ext cx="2618272" cy="3387365"/>
          </a:xfrm>
          <a:prstGeom prst="rect">
            <a:avLst/>
          </a:prstGeom>
        </p:spPr>
      </p:pic>
      <p:pic>
        <p:nvPicPr>
          <p:cNvPr id="3" name="Picture 2" descr="A picture containing text, newspaper, human face, news&#10;&#10;Description automatically generated">
            <a:extLst>
              <a:ext uri="{FF2B5EF4-FFF2-40B4-BE49-F238E27FC236}">
                <a16:creationId xmlns:a16="http://schemas.microsoft.com/office/drawing/2014/main" id="{540D4912-9207-37BC-D332-7747F51C2790}"/>
              </a:ext>
            </a:extLst>
          </p:cNvPr>
          <p:cNvPicPr>
            <a:picLocks noChangeAspect="1"/>
          </p:cNvPicPr>
          <p:nvPr/>
        </p:nvPicPr>
        <p:blipFill>
          <a:blip r:embed="rId4"/>
          <a:stretch>
            <a:fillRect/>
          </a:stretch>
        </p:blipFill>
        <p:spPr>
          <a:xfrm>
            <a:off x="2563224" y="938106"/>
            <a:ext cx="2785987" cy="3618450"/>
          </a:xfrm>
          <a:prstGeom prst="rect">
            <a:avLst/>
          </a:prstGeom>
        </p:spPr>
      </p:pic>
      <p:pic>
        <p:nvPicPr>
          <p:cNvPr id="4" name="Picture 3" descr="A person in a black dress&#10;&#10;Description automatically generated with low confidence">
            <a:extLst>
              <a:ext uri="{FF2B5EF4-FFF2-40B4-BE49-F238E27FC236}">
                <a16:creationId xmlns:a16="http://schemas.microsoft.com/office/drawing/2014/main" id="{F5563263-D9CF-C5EC-D3DD-08B6B9A1C76E}"/>
              </a:ext>
            </a:extLst>
          </p:cNvPr>
          <p:cNvPicPr>
            <a:picLocks noChangeAspect="1"/>
          </p:cNvPicPr>
          <p:nvPr/>
        </p:nvPicPr>
        <p:blipFill>
          <a:blip r:embed="rId5"/>
          <a:stretch>
            <a:fillRect/>
          </a:stretch>
        </p:blipFill>
        <p:spPr>
          <a:xfrm>
            <a:off x="253928" y="938106"/>
            <a:ext cx="2659524" cy="3580898"/>
          </a:xfrm>
          <a:prstGeom prst="rect">
            <a:avLst/>
          </a:prstGeom>
        </p:spPr>
      </p:pic>
      <p:pic>
        <p:nvPicPr>
          <p:cNvPr id="5" name="Picture 4">
            <a:extLst>
              <a:ext uri="{FF2B5EF4-FFF2-40B4-BE49-F238E27FC236}">
                <a16:creationId xmlns:a16="http://schemas.microsoft.com/office/drawing/2014/main" id="{431A7BAC-E3A2-24DB-E044-062119F753C9}"/>
              </a:ext>
            </a:extLst>
          </p:cNvPr>
          <p:cNvPicPr>
            <a:picLocks noChangeAspect="1"/>
          </p:cNvPicPr>
          <p:nvPr/>
        </p:nvPicPr>
        <p:blipFill>
          <a:blip r:embed="rId6"/>
          <a:stretch>
            <a:fillRect/>
          </a:stretch>
        </p:blipFill>
        <p:spPr>
          <a:xfrm>
            <a:off x="3844688" y="4332454"/>
            <a:ext cx="4502624" cy="2012427"/>
          </a:xfrm>
          <a:prstGeom prst="rect">
            <a:avLst/>
          </a:prstGeom>
        </p:spPr>
      </p:pic>
    </p:spTree>
    <p:extLst>
      <p:ext uri="{BB962C8B-B14F-4D97-AF65-F5344CB8AC3E}">
        <p14:creationId xmlns:p14="http://schemas.microsoft.com/office/powerpoint/2010/main" val="1319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511CE-052C-42D6-A1A1-33BF6186963A}"/>
              </a:ext>
            </a:extLst>
          </p:cNvPr>
          <p:cNvSpPr>
            <a:spLocks noGrp="1"/>
          </p:cNvSpPr>
          <p:nvPr>
            <p:ph type="title"/>
          </p:nvPr>
        </p:nvSpPr>
        <p:spPr>
          <a:xfrm>
            <a:off x="838200" y="2331623"/>
            <a:ext cx="10515600" cy="2852737"/>
          </a:xfrm>
        </p:spPr>
        <p:txBody>
          <a:bodyPr>
            <a:normAutofit/>
          </a:bodyPr>
          <a:lstStyle/>
          <a:p>
            <a:r>
              <a:rPr lang="en-GB" sz="3600" dirty="0"/>
              <a:t>Artificial Intelligence: a strategic priority</a:t>
            </a:r>
            <a:endParaRPr lang="en-US" sz="3600" i="1" dirty="0"/>
          </a:p>
        </p:txBody>
      </p:sp>
      <p:pic>
        <p:nvPicPr>
          <p:cNvPr id="6" name="Picture 5">
            <a:extLst>
              <a:ext uri="{FF2B5EF4-FFF2-40B4-BE49-F238E27FC236}">
                <a16:creationId xmlns:a16="http://schemas.microsoft.com/office/drawing/2014/main" id="{679A9FE0-1E99-4C53-B0B3-CB8DA52AC054}"/>
              </a:ext>
            </a:extLst>
          </p:cNvPr>
          <p:cNvPicPr>
            <a:picLocks noChangeAspect="1"/>
          </p:cNvPicPr>
          <p:nvPr/>
        </p:nvPicPr>
        <p:blipFill>
          <a:blip r:embed="rId3"/>
          <a:stretch>
            <a:fillRect/>
          </a:stretch>
        </p:blipFill>
        <p:spPr>
          <a:xfrm rot="20950462">
            <a:off x="-39877" y="302535"/>
            <a:ext cx="2465321" cy="3511087"/>
          </a:xfrm>
          <a:prstGeom prst="rect">
            <a:avLst/>
          </a:prstGeom>
        </p:spPr>
      </p:pic>
      <p:pic>
        <p:nvPicPr>
          <p:cNvPr id="12" name="Picture 11">
            <a:extLst>
              <a:ext uri="{FF2B5EF4-FFF2-40B4-BE49-F238E27FC236}">
                <a16:creationId xmlns:a16="http://schemas.microsoft.com/office/drawing/2014/main" id="{9E068214-7FAF-44FC-AF4B-207B7256E6B6}"/>
              </a:ext>
            </a:extLst>
          </p:cNvPr>
          <p:cNvPicPr>
            <a:picLocks noChangeAspect="1"/>
          </p:cNvPicPr>
          <p:nvPr/>
        </p:nvPicPr>
        <p:blipFill>
          <a:blip r:embed="rId4"/>
          <a:stretch>
            <a:fillRect/>
          </a:stretch>
        </p:blipFill>
        <p:spPr>
          <a:xfrm>
            <a:off x="945837" y="21071"/>
            <a:ext cx="2726555" cy="3896409"/>
          </a:xfrm>
          <a:prstGeom prst="rect">
            <a:avLst/>
          </a:prstGeom>
        </p:spPr>
      </p:pic>
      <p:pic>
        <p:nvPicPr>
          <p:cNvPr id="5" name="Picture 4">
            <a:extLst>
              <a:ext uri="{FF2B5EF4-FFF2-40B4-BE49-F238E27FC236}">
                <a16:creationId xmlns:a16="http://schemas.microsoft.com/office/drawing/2014/main" id="{B412A76E-C6C5-CFF8-EA3E-94403656BA71}"/>
              </a:ext>
            </a:extLst>
          </p:cNvPr>
          <p:cNvPicPr>
            <a:picLocks noChangeAspect="1"/>
          </p:cNvPicPr>
          <p:nvPr/>
        </p:nvPicPr>
        <p:blipFill>
          <a:blip r:embed="rId5"/>
          <a:stretch>
            <a:fillRect/>
          </a:stretch>
        </p:blipFill>
        <p:spPr>
          <a:xfrm>
            <a:off x="3502493" y="0"/>
            <a:ext cx="2721710" cy="3598502"/>
          </a:xfrm>
          <a:prstGeom prst="rect">
            <a:avLst/>
          </a:prstGeom>
        </p:spPr>
      </p:pic>
      <p:pic>
        <p:nvPicPr>
          <p:cNvPr id="11" name="Picture 10">
            <a:extLst>
              <a:ext uri="{FF2B5EF4-FFF2-40B4-BE49-F238E27FC236}">
                <a16:creationId xmlns:a16="http://schemas.microsoft.com/office/drawing/2014/main" id="{A50D19E2-B426-114C-07B0-CDC41447D705}"/>
              </a:ext>
            </a:extLst>
          </p:cNvPr>
          <p:cNvPicPr>
            <a:picLocks noChangeAspect="1"/>
          </p:cNvPicPr>
          <p:nvPr/>
        </p:nvPicPr>
        <p:blipFill>
          <a:blip r:embed="rId6"/>
          <a:stretch>
            <a:fillRect/>
          </a:stretch>
        </p:blipFill>
        <p:spPr>
          <a:xfrm rot="1250385">
            <a:off x="7716665" y="617749"/>
            <a:ext cx="2672522" cy="3617121"/>
          </a:xfrm>
          <a:prstGeom prst="rect">
            <a:avLst/>
          </a:prstGeom>
        </p:spPr>
      </p:pic>
      <p:pic>
        <p:nvPicPr>
          <p:cNvPr id="8" name="Picture 7">
            <a:extLst>
              <a:ext uri="{FF2B5EF4-FFF2-40B4-BE49-F238E27FC236}">
                <a16:creationId xmlns:a16="http://schemas.microsoft.com/office/drawing/2014/main" id="{4E337FB3-4072-41F6-BD82-71EF373F1DBC}"/>
              </a:ext>
            </a:extLst>
          </p:cNvPr>
          <p:cNvPicPr>
            <a:picLocks noChangeAspect="1"/>
          </p:cNvPicPr>
          <p:nvPr/>
        </p:nvPicPr>
        <p:blipFill>
          <a:blip r:embed="rId7"/>
          <a:stretch>
            <a:fillRect/>
          </a:stretch>
        </p:blipFill>
        <p:spPr>
          <a:xfrm rot="505790">
            <a:off x="5855911" y="334942"/>
            <a:ext cx="2433879" cy="3314751"/>
          </a:xfrm>
          <a:prstGeom prst="rect">
            <a:avLst/>
          </a:prstGeom>
        </p:spPr>
      </p:pic>
      <p:pic>
        <p:nvPicPr>
          <p:cNvPr id="2" name="Picture 1">
            <a:extLst>
              <a:ext uri="{FF2B5EF4-FFF2-40B4-BE49-F238E27FC236}">
                <a16:creationId xmlns:a16="http://schemas.microsoft.com/office/drawing/2014/main" id="{E50B68D6-C1F7-4C0F-9E9D-8FB271BA3452}"/>
              </a:ext>
            </a:extLst>
          </p:cNvPr>
          <p:cNvPicPr>
            <a:picLocks noChangeAspect="1"/>
          </p:cNvPicPr>
          <p:nvPr/>
        </p:nvPicPr>
        <p:blipFill>
          <a:blip r:embed="rId8"/>
          <a:stretch>
            <a:fillRect/>
          </a:stretch>
        </p:blipFill>
        <p:spPr>
          <a:xfrm rot="646591">
            <a:off x="9495674" y="1238590"/>
            <a:ext cx="2311946" cy="3262219"/>
          </a:xfrm>
          <a:prstGeom prst="rect">
            <a:avLst/>
          </a:prstGeom>
        </p:spPr>
      </p:pic>
    </p:spTree>
    <p:extLst>
      <p:ext uri="{BB962C8B-B14F-4D97-AF65-F5344CB8AC3E}">
        <p14:creationId xmlns:p14="http://schemas.microsoft.com/office/powerpoint/2010/main" val="63201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6751-A427-038D-5636-7B607A17D573}"/>
              </a:ext>
            </a:extLst>
          </p:cNvPr>
          <p:cNvSpPr>
            <a:spLocks noGrp="1"/>
          </p:cNvSpPr>
          <p:nvPr>
            <p:ph type="title"/>
          </p:nvPr>
        </p:nvSpPr>
        <p:spPr/>
        <p:txBody>
          <a:bodyPr/>
          <a:lstStyle/>
          <a:p>
            <a:r>
              <a:rPr lang="en-GB" dirty="0"/>
              <a:t>Agenda for talk</a:t>
            </a:r>
          </a:p>
        </p:txBody>
      </p:sp>
      <p:sp>
        <p:nvSpPr>
          <p:cNvPr id="5" name="Content Placeholder 4">
            <a:extLst>
              <a:ext uri="{FF2B5EF4-FFF2-40B4-BE49-F238E27FC236}">
                <a16:creationId xmlns:a16="http://schemas.microsoft.com/office/drawing/2014/main" id="{64912B1E-8FAE-7836-A04C-9FBB7D7EC3F8}"/>
              </a:ext>
            </a:extLst>
          </p:cNvPr>
          <p:cNvSpPr>
            <a:spLocks noGrp="1"/>
          </p:cNvSpPr>
          <p:nvPr>
            <p:ph idx="1"/>
          </p:nvPr>
        </p:nvSpPr>
        <p:spPr/>
        <p:txBody>
          <a:bodyPr/>
          <a:lstStyle/>
          <a:p>
            <a:r>
              <a:rPr lang="en-GB" dirty="0"/>
              <a:t>Explain AI and its uses in health library context</a:t>
            </a:r>
          </a:p>
          <a:p>
            <a:endParaRPr lang="en-GB" dirty="0"/>
          </a:p>
          <a:p>
            <a:r>
              <a:rPr lang="en-GB" dirty="0"/>
              <a:t>Reflect on possible strategic responses to AI</a:t>
            </a:r>
          </a:p>
          <a:p>
            <a:pPr lvl="1"/>
            <a:r>
              <a:rPr lang="en-GB" dirty="0"/>
              <a:t>Develop a SWOT for libraries</a:t>
            </a:r>
          </a:p>
          <a:p>
            <a:pPr lvl="1"/>
            <a:r>
              <a:rPr lang="en-GB" dirty="0"/>
              <a:t>Reflect on strategic options</a:t>
            </a:r>
          </a:p>
          <a:p>
            <a:pPr lvl="1"/>
            <a:endParaRPr lang="en-GB" dirty="0"/>
          </a:p>
          <a:p>
            <a:r>
              <a:rPr lang="en-GB" dirty="0"/>
              <a:t>Prompt you to share thoughts via </a:t>
            </a:r>
            <a:r>
              <a:rPr lang="en-GB" dirty="0" err="1"/>
              <a:t>wooclap</a:t>
            </a:r>
            <a:r>
              <a:rPr lang="en-GB" dirty="0"/>
              <a:t> that we can put into the final slides for circulation</a:t>
            </a:r>
          </a:p>
          <a:p>
            <a:endParaRPr lang="en-GB" dirty="0"/>
          </a:p>
        </p:txBody>
      </p:sp>
    </p:spTree>
    <p:extLst>
      <p:ext uri="{BB962C8B-B14F-4D97-AF65-F5344CB8AC3E}">
        <p14:creationId xmlns:p14="http://schemas.microsoft.com/office/powerpoint/2010/main" val="366227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511CE-052C-42D6-A1A1-33BF6186963A}"/>
              </a:ext>
            </a:extLst>
          </p:cNvPr>
          <p:cNvSpPr>
            <a:spLocks noGrp="1"/>
          </p:cNvSpPr>
          <p:nvPr>
            <p:ph type="title"/>
          </p:nvPr>
        </p:nvSpPr>
        <p:spPr>
          <a:xfrm>
            <a:off x="831850" y="2618717"/>
            <a:ext cx="10515600" cy="2852737"/>
          </a:xfrm>
        </p:spPr>
        <p:txBody>
          <a:bodyPr/>
          <a:lstStyle/>
          <a:p>
            <a:r>
              <a:rPr lang="en-GB" dirty="0"/>
              <a:t>Artificial Intelligence</a:t>
            </a:r>
            <a:endParaRPr lang="en-US" dirty="0"/>
          </a:p>
        </p:txBody>
      </p:sp>
      <p:sp>
        <p:nvSpPr>
          <p:cNvPr id="5" name="Text Placeholder 4">
            <a:extLst>
              <a:ext uri="{FF2B5EF4-FFF2-40B4-BE49-F238E27FC236}">
                <a16:creationId xmlns:a16="http://schemas.microsoft.com/office/drawing/2014/main" id="{BAFEC946-5C4F-4201-896D-1FDEB1114A39}"/>
              </a:ext>
            </a:extLst>
          </p:cNvPr>
          <p:cNvSpPr>
            <a:spLocks noGrp="1"/>
          </p:cNvSpPr>
          <p:nvPr>
            <p:ph type="body" idx="1"/>
          </p:nvPr>
        </p:nvSpPr>
        <p:spPr/>
        <p:txBody>
          <a:bodyPr/>
          <a:lstStyle/>
          <a:p>
            <a:endParaRPr lang="en-US" dirty="0"/>
          </a:p>
        </p:txBody>
      </p:sp>
      <p:pic>
        <p:nvPicPr>
          <p:cNvPr id="9" name="Picture 8">
            <a:extLst>
              <a:ext uri="{FF2B5EF4-FFF2-40B4-BE49-F238E27FC236}">
                <a16:creationId xmlns:a16="http://schemas.microsoft.com/office/drawing/2014/main" id="{9F326DA0-2DAB-34FF-14E5-9E381A937C6A}"/>
              </a:ext>
            </a:extLst>
          </p:cNvPr>
          <p:cNvPicPr>
            <a:picLocks noChangeAspect="1"/>
          </p:cNvPicPr>
          <p:nvPr/>
        </p:nvPicPr>
        <p:blipFill>
          <a:blip r:embed="rId3"/>
          <a:stretch>
            <a:fillRect/>
          </a:stretch>
        </p:blipFill>
        <p:spPr>
          <a:xfrm>
            <a:off x="197708" y="-13272"/>
            <a:ext cx="7549978" cy="4246863"/>
          </a:xfrm>
          <a:prstGeom prst="rect">
            <a:avLst/>
          </a:prstGeom>
        </p:spPr>
      </p:pic>
      <p:sp>
        <p:nvSpPr>
          <p:cNvPr id="2" name="AutoShape 2" descr="generative artificial intelligence">
            <a:extLst>
              <a:ext uri="{FF2B5EF4-FFF2-40B4-BE49-F238E27FC236}">
                <a16:creationId xmlns:a16="http://schemas.microsoft.com/office/drawing/2014/main" id="{F0824541-4B1C-C5F6-35A7-E80E0794CA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enerative artificial intelligence">
            <a:extLst>
              <a:ext uri="{FF2B5EF4-FFF2-40B4-BE49-F238E27FC236}">
                <a16:creationId xmlns:a16="http://schemas.microsoft.com/office/drawing/2014/main" id="{74169CE2-C380-F3CC-28E2-5A7B5B7EE0E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8CDC0A15-BA13-9154-C35D-E5F23B3F2516}"/>
              </a:ext>
            </a:extLst>
          </p:cNvPr>
          <p:cNvPicPr>
            <a:picLocks noChangeAspect="1"/>
          </p:cNvPicPr>
          <p:nvPr/>
        </p:nvPicPr>
        <p:blipFill>
          <a:blip r:embed="rId4"/>
          <a:stretch>
            <a:fillRect/>
          </a:stretch>
        </p:blipFill>
        <p:spPr>
          <a:xfrm>
            <a:off x="8124658" y="14817"/>
            <a:ext cx="3210545" cy="3414183"/>
          </a:xfrm>
          <a:prstGeom prst="rect">
            <a:avLst/>
          </a:prstGeom>
        </p:spPr>
      </p:pic>
      <p:pic>
        <p:nvPicPr>
          <p:cNvPr id="8" name="Picture 7">
            <a:extLst>
              <a:ext uri="{FF2B5EF4-FFF2-40B4-BE49-F238E27FC236}">
                <a16:creationId xmlns:a16="http://schemas.microsoft.com/office/drawing/2014/main" id="{859548F1-2A95-EFE0-8F56-E9DC9B4C4F3C}"/>
              </a:ext>
            </a:extLst>
          </p:cNvPr>
          <p:cNvPicPr>
            <a:picLocks noChangeAspect="1"/>
          </p:cNvPicPr>
          <p:nvPr/>
        </p:nvPicPr>
        <p:blipFill>
          <a:blip r:embed="rId5"/>
          <a:stretch>
            <a:fillRect/>
          </a:stretch>
        </p:blipFill>
        <p:spPr>
          <a:xfrm>
            <a:off x="8112411" y="3429000"/>
            <a:ext cx="3387439" cy="3377842"/>
          </a:xfrm>
          <a:prstGeom prst="rect">
            <a:avLst/>
          </a:prstGeom>
        </p:spPr>
      </p:pic>
    </p:spTree>
    <p:extLst>
      <p:ext uri="{BB962C8B-B14F-4D97-AF65-F5344CB8AC3E}">
        <p14:creationId xmlns:p14="http://schemas.microsoft.com/office/powerpoint/2010/main" val="50524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A2CD-3F1C-63D1-E2B7-D9866B48E9DB}"/>
              </a:ext>
            </a:extLst>
          </p:cNvPr>
          <p:cNvSpPr>
            <a:spLocks noGrp="1"/>
          </p:cNvSpPr>
          <p:nvPr>
            <p:ph type="title"/>
          </p:nvPr>
        </p:nvSpPr>
        <p:spPr/>
        <p:txBody>
          <a:bodyPr/>
          <a:lstStyle/>
          <a:p>
            <a:r>
              <a:rPr lang="en-GB" dirty="0"/>
              <a:t>Formal definitions</a:t>
            </a:r>
          </a:p>
        </p:txBody>
      </p:sp>
      <p:sp>
        <p:nvSpPr>
          <p:cNvPr id="3" name="Content Placeholder 2">
            <a:extLst>
              <a:ext uri="{FF2B5EF4-FFF2-40B4-BE49-F238E27FC236}">
                <a16:creationId xmlns:a16="http://schemas.microsoft.com/office/drawing/2014/main" id="{A8973574-1CAF-F3F0-DDD9-9900F46D7FB6}"/>
              </a:ext>
            </a:extLst>
          </p:cNvPr>
          <p:cNvSpPr>
            <a:spLocks noGrp="1"/>
          </p:cNvSpPr>
          <p:nvPr>
            <p:ph idx="1"/>
          </p:nvPr>
        </p:nvSpPr>
        <p:spPr/>
        <p:txBody>
          <a:bodyPr/>
          <a:lstStyle/>
          <a:p>
            <a:r>
              <a:rPr lang="en-GB" sz="1800" u="none" strike="noStrike" dirty="0">
                <a:effectLst/>
                <a:latin typeface="Arial" panose="020B0604020202020204" pitchFamily="34" charset="0"/>
                <a:ea typeface="Arial" panose="020B0604020202020204" pitchFamily="34" charset="0"/>
              </a:rPr>
              <a:t>“AI is the ability of a computer system to solve problems and perform tasks that would otherwise require human intelligence.” (US National Security Commission on AI, 2021)</a:t>
            </a:r>
          </a:p>
          <a:p>
            <a:endParaRPr lang="en-GB" sz="1800" u="none" strike="noStrike" dirty="0">
              <a:effectLst/>
              <a:latin typeface="Arial" panose="020B0604020202020204" pitchFamily="34" charset="0"/>
              <a:ea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A suite of technologies and tools that aim to reproduce or surpass abilities in computational systems that would require ‘intelligence’ if humans were to perform them. This could include the ability to learn and adapt; to sense, understand and interact; to reason and plan; to act autonomously; or even create. It enables us to use and make sense of data.” (UKRI, 2021: 4) </a:t>
            </a:r>
          </a:p>
          <a:p>
            <a:endParaRPr lang="en-GB" sz="1800" u="none" strike="noStrike" dirty="0">
              <a:effectLst/>
              <a:latin typeface="Arial" panose="020B0604020202020204" pitchFamily="34" charset="0"/>
              <a:ea typeface="Arial" panose="020B0604020202020204" pitchFamily="34" charset="0"/>
            </a:endParaRPr>
          </a:p>
          <a:p>
            <a:r>
              <a:rPr lang="en-GB" sz="1800" u="none" strike="noStrike" dirty="0">
                <a:effectLst/>
                <a:latin typeface="Arial" panose="020B0604020202020204" pitchFamily="34" charset="0"/>
                <a:ea typeface="Arial" panose="020B0604020202020204" pitchFamily="34" charset="0"/>
              </a:rPr>
              <a:t>“Machines that imitate some features of human intelligence, such as perception, learning, reasoning, problem-solving, language interaction and creative work (UNESCO, 2022: 9). </a:t>
            </a:r>
          </a:p>
          <a:p>
            <a:endParaRPr lang="en-GB" dirty="0"/>
          </a:p>
          <a:p>
            <a:r>
              <a:rPr lang="en-GB" sz="1800" u="none" strike="noStrike" dirty="0">
                <a:effectLst/>
                <a:latin typeface="Arial" panose="020B0604020202020204" pitchFamily="34" charset="0"/>
                <a:ea typeface="Arial" panose="020B0604020202020204" pitchFamily="34" charset="0"/>
              </a:rPr>
              <a:t>Simply put, AI is a collection of technologies that combine data, algorithms and computing power.” (European Commission, 2020: 2)</a:t>
            </a:r>
          </a:p>
          <a:p>
            <a:endParaRPr lang="en-GB" dirty="0"/>
          </a:p>
        </p:txBody>
      </p:sp>
    </p:spTree>
    <p:extLst>
      <p:ext uri="{BB962C8B-B14F-4D97-AF65-F5344CB8AC3E}">
        <p14:creationId xmlns:p14="http://schemas.microsoft.com/office/powerpoint/2010/main" val="3524930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3541</Words>
  <Application>Microsoft Office PowerPoint</Application>
  <PresentationFormat>Widescreen</PresentationFormat>
  <Paragraphs>411</Paragraphs>
  <Slides>46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Nunito</vt:lpstr>
      <vt:lpstr>TUOS Blake</vt:lpstr>
      <vt:lpstr>Office Theme</vt:lpstr>
      <vt:lpstr>A SWOT analysis of the library space in the year of generative AI</vt:lpstr>
      <vt:lpstr>The Information School University of Sheffield, UK</vt:lpstr>
      <vt:lpstr>What word or words would describe your feeling about Artificial Intelligence?</vt:lpstr>
      <vt:lpstr>PowerPoint Presentation</vt:lpstr>
      <vt:lpstr>PowerPoint Presentation</vt:lpstr>
      <vt:lpstr>Artificial Intelligence: a strategic priority</vt:lpstr>
      <vt:lpstr>Agenda for talk</vt:lpstr>
      <vt:lpstr>Artificial Intelligence</vt:lpstr>
      <vt:lpstr>Formal definitions</vt:lpstr>
      <vt:lpstr>Chat GPT’s definition (for a general audience in 100 words)</vt:lpstr>
      <vt:lpstr>PowerPoint Presentation</vt:lpstr>
      <vt:lpstr>The familiar face of AI</vt:lpstr>
      <vt:lpstr>The old new face of AI in libraries? Descriptive AI</vt:lpstr>
      <vt:lpstr>Definition: AI for information professionals: “Wide and deep” impact?</vt:lpstr>
      <vt:lpstr>From a recent rapid pre-event survey (N=68)</vt:lpstr>
      <vt:lpstr>New new face of AI: Generative AI as general AI</vt:lpstr>
      <vt:lpstr>Health applications of generative AI</vt:lpstr>
      <vt:lpstr>Ethical challenges of AI, example: Chat GPT</vt:lpstr>
      <vt:lpstr>PowerPoint Presentation</vt:lpstr>
      <vt:lpstr>What algorithmic literacy is in the context of Chat GPT, Bing and Bard, and related apps</vt:lpstr>
      <vt:lpstr>MS Co-pilot</vt:lpstr>
      <vt:lpstr>AI as a myth: An extractive global industrial complex</vt:lpstr>
      <vt:lpstr>Balanced response</vt:lpstr>
      <vt:lpstr>Which uses of AI are most relevant to your own work?</vt:lpstr>
      <vt:lpstr>Which of these barriers to using AI is the toughest in your context, and why?</vt:lpstr>
      <vt:lpstr>A guide to good practice for digital and data-driven health technologies (2021)</vt:lpstr>
      <vt:lpstr>Responding strategically</vt:lpstr>
      <vt:lpstr>AI’s impact on jobs</vt:lpstr>
      <vt:lpstr>PowerPoint Presentation</vt:lpstr>
      <vt:lpstr>Fusion Skills (Daugherty &amp; Wilson, 2018)</vt:lpstr>
      <vt:lpstr>AI relies on data – our data knowledge/ attitudes are relevant</vt:lpstr>
      <vt:lpstr>SWOT analysis</vt:lpstr>
      <vt:lpstr>SWOT analysis</vt:lpstr>
      <vt:lpstr>Is there anything you would add to this SWOT?</vt:lpstr>
      <vt:lpstr>A strategic response to AI?</vt:lpstr>
      <vt:lpstr>What areas of skills development are needed?</vt:lpstr>
      <vt:lpstr>Competencies we need to develop</vt:lpstr>
      <vt:lpstr>Competencies we need to develop</vt:lpstr>
      <vt:lpstr>Searching for analogies, is AI like…?</vt:lpstr>
      <vt:lpstr>The impact of AI, machine learning, automation and robotics on the information professions: A report for CILIP https://www.cilip.org.uk/general/custom.asp?page=researchreport</vt:lpstr>
      <vt:lpstr>JISC blog entry: “Library strategy and AI”</vt:lpstr>
      <vt:lpstr>IFLA SIG on AI: 23 resources to get up to speed on AI in 2023</vt:lpstr>
      <vt:lpstr>Generative AI for library and information professionals (draft)</vt:lpstr>
      <vt:lpstr>AI will be a major theme at WLIC 2023, in Rotterdam</vt:lpstr>
      <vt:lpstr>AI4LAM</vt:lpstr>
      <vt:lpstr>Thank you … do you have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31</cp:revision>
  <dcterms:created xsi:type="dcterms:W3CDTF">2023-06-24T09:03:01Z</dcterms:created>
  <dcterms:modified xsi:type="dcterms:W3CDTF">2023-07-13T07:44:27Z</dcterms:modified>
</cp:coreProperties>
</file>