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5"/>
    <p:sldMasterId id="2147483669" r:id="rId6"/>
  </p:sldMasterIdLst>
  <p:notesMasterIdLst>
    <p:notesMasterId r:id="rId36"/>
  </p:notesMasterIdLst>
  <p:handoutMasterIdLst>
    <p:handoutMasterId r:id="rId37"/>
  </p:handoutMasterIdLst>
  <p:sldIdLst>
    <p:sldId id="268" r:id="rId7"/>
    <p:sldId id="306" r:id="rId8"/>
    <p:sldId id="308" r:id="rId9"/>
    <p:sldId id="289" r:id="rId10"/>
    <p:sldId id="271" r:id="rId11"/>
    <p:sldId id="274" r:id="rId12"/>
    <p:sldId id="275" r:id="rId13"/>
    <p:sldId id="304" r:id="rId14"/>
    <p:sldId id="321" r:id="rId15"/>
    <p:sldId id="294" r:id="rId16"/>
    <p:sldId id="312" r:id="rId17"/>
    <p:sldId id="296" r:id="rId18"/>
    <p:sldId id="295" r:id="rId19"/>
    <p:sldId id="281" r:id="rId20"/>
    <p:sldId id="280" r:id="rId21"/>
    <p:sldId id="291" r:id="rId22"/>
    <p:sldId id="277" r:id="rId23"/>
    <p:sldId id="292" r:id="rId24"/>
    <p:sldId id="282" r:id="rId25"/>
    <p:sldId id="284" r:id="rId26"/>
    <p:sldId id="286" r:id="rId27"/>
    <p:sldId id="287" r:id="rId28"/>
    <p:sldId id="302" r:id="rId29"/>
    <p:sldId id="293" r:id="rId30"/>
    <p:sldId id="300" r:id="rId31"/>
    <p:sldId id="301" r:id="rId32"/>
    <p:sldId id="303" r:id="rId33"/>
    <p:sldId id="278" r:id="rId34"/>
    <p:sldId id="270" r:id="rId35"/>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13"/>
    <p:restoredTop sz="73077" autoAdjust="0"/>
  </p:normalViewPr>
  <p:slideViewPr>
    <p:cSldViewPr snapToGrid="0" snapToObjects="1">
      <p:cViewPr varScale="1">
        <p:scale>
          <a:sx n="49" d="100"/>
          <a:sy n="49" d="100"/>
        </p:scale>
        <p:origin x="928" y="5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lshtm.sharepoint.com/teams/library/User%20Services%20%20Information%20Skills/Systematic%20Reviews%20-%20Current/Decolonising%20Project/Raw%20da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lshtm.sharepoint.com/teams/library/User%20Services%20%20Information%20Skills/Systematic%20Reviews%20-%20Current/Decolonising%20Project/Raw%20dat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English</c:v>
                </c:pt>
              </c:strCache>
            </c:strRef>
          </c:tx>
          <c:spPr>
            <a:solidFill>
              <a:schemeClr val="accent3"/>
            </a:solidFill>
            <a:ln>
              <a:noFill/>
            </a:ln>
            <a:effectLst/>
          </c:spPr>
          <c:invertIfNegative val="0"/>
          <c:cat>
            <c:strRef>
              <c:f>Sheet1!$A$2:$A$7</c:f>
              <c:strCache>
                <c:ptCount val="6"/>
                <c:pt idx="0">
                  <c:v>Web of Science</c:v>
                </c:pt>
                <c:pt idx="1">
                  <c:v>Medline</c:v>
                </c:pt>
                <c:pt idx="2">
                  <c:v>Embase</c:v>
                </c:pt>
                <c:pt idx="3">
                  <c:v>Global Health</c:v>
                </c:pt>
                <c:pt idx="4">
                  <c:v>Global Index Medicus</c:v>
                </c:pt>
                <c:pt idx="5">
                  <c:v>SciELO</c:v>
                </c:pt>
              </c:strCache>
            </c:strRef>
          </c:cat>
          <c:val>
            <c:numRef>
              <c:f>Sheet1!$B$2:$B$7</c:f>
              <c:numCache>
                <c:formatCode>General</c:formatCode>
                <c:ptCount val="6"/>
                <c:pt idx="0">
                  <c:v>82013</c:v>
                </c:pt>
                <c:pt idx="1">
                  <c:v>80536</c:v>
                </c:pt>
                <c:pt idx="2">
                  <c:v>100437</c:v>
                </c:pt>
                <c:pt idx="3">
                  <c:v>82658</c:v>
                </c:pt>
                <c:pt idx="4">
                  <c:v>6254</c:v>
                </c:pt>
                <c:pt idx="5">
                  <c:v>768</c:v>
                </c:pt>
              </c:numCache>
            </c:numRef>
          </c:val>
          <c:extLst>
            <c:ext xmlns:c16="http://schemas.microsoft.com/office/drawing/2014/chart" uri="{C3380CC4-5D6E-409C-BE32-E72D297353CC}">
              <c16:uniqueId val="{00000000-9EB7-4588-A6C1-60B4DB714CAB}"/>
            </c:ext>
          </c:extLst>
        </c:ser>
        <c:ser>
          <c:idx val="1"/>
          <c:order val="1"/>
          <c:tx>
            <c:strRef>
              <c:f>Sheet1!$C$1</c:f>
              <c:strCache>
                <c:ptCount val="1"/>
                <c:pt idx="0">
                  <c:v>non-English</c:v>
                </c:pt>
              </c:strCache>
            </c:strRef>
          </c:tx>
          <c:spPr>
            <a:solidFill>
              <a:schemeClr val="accent5"/>
            </a:solidFill>
            <a:ln>
              <a:noFill/>
            </a:ln>
            <a:effectLst/>
          </c:spPr>
          <c:invertIfNegative val="0"/>
          <c:cat>
            <c:strRef>
              <c:f>Sheet1!$A$2:$A$7</c:f>
              <c:strCache>
                <c:ptCount val="6"/>
                <c:pt idx="0">
                  <c:v>Web of Science</c:v>
                </c:pt>
                <c:pt idx="1">
                  <c:v>Medline</c:v>
                </c:pt>
                <c:pt idx="2">
                  <c:v>Embase</c:v>
                </c:pt>
                <c:pt idx="3">
                  <c:v>Global Health</c:v>
                </c:pt>
                <c:pt idx="4">
                  <c:v>Global Index Medicus</c:v>
                </c:pt>
                <c:pt idx="5">
                  <c:v>SciELO</c:v>
                </c:pt>
              </c:strCache>
            </c:strRef>
          </c:cat>
          <c:val>
            <c:numRef>
              <c:f>Sheet1!$C$2:$C$7</c:f>
              <c:numCache>
                <c:formatCode>General</c:formatCode>
                <c:ptCount val="6"/>
                <c:pt idx="0">
                  <c:v>2834</c:v>
                </c:pt>
                <c:pt idx="1">
                  <c:v>8234</c:v>
                </c:pt>
                <c:pt idx="2">
                  <c:v>10270</c:v>
                </c:pt>
                <c:pt idx="3">
                  <c:v>23213</c:v>
                </c:pt>
                <c:pt idx="4">
                  <c:v>4689</c:v>
                </c:pt>
                <c:pt idx="5">
                  <c:v>744</c:v>
                </c:pt>
              </c:numCache>
            </c:numRef>
          </c:val>
          <c:extLst>
            <c:ext xmlns:c16="http://schemas.microsoft.com/office/drawing/2014/chart" uri="{C3380CC4-5D6E-409C-BE32-E72D297353CC}">
              <c16:uniqueId val="{00000001-9EB7-4588-A6C1-60B4DB714CAB}"/>
            </c:ext>
          </c:extLst>
        </c:ser>
        <c:dLbls>
          <c:showLegendKey val="0"/>
          <c:showVal val="0"/>
          <c:showCatName val="0"/>
          <c:showSerName val="0"/>
          <c:showPercent val="0"/>
          <c:showBubbleSize val="0"/>
        </c:dLbls>
        <c:gapWidth val="150"/>
        <c:overlap val="100"/>
        <c:axId val="525301791"/>
        <c:axId val="525301375"/>
      </c:barChart>
      <c:catAx>
        <c:axId val="525301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25301375"/>
        <c:crosses val="autoZero"/>
        <c:auto val="1"/>
        <c:lblAlgn val="ctr"/>
        <c:lblOffset val="100"/>
        <c:noMultiLvlLbl val="0"/>
      </c:catAx>
      <c:valAx>
        <c:axId val="52530137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25301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Column2</c:v>
                </c:pt>
              </c:strCache>
            </c:strRef>
          </c:tx>
          <c:spPr>
            <a:solidFill>
              <a:schemeClr val="accent1"/>
            </a:solidFill>
            <a:ln>
              <a:noFill/>
            </a:ln>
            <a:effectLst/>
          </c:spPr>
          <c:invertIfNegative val="0"/>
          <c:cat>
            <c:strRef>
              <c:f>Sheet1!$A$2:$A$4</c:f>
              <c:strCache>
                <c:ptCount val="3"/>
                <c:pt idx="0">
                  <c:v>No limit</c:v>
                </c:pt>
                <c:pt idx="1">
                  <c:v>Selected countries</c:v>
                </c:pt>
                <c:pt idx="2">
                  <c:v>Regional/other group</c:v>
                </c:pt>
              </c:strCache>
            </c:strRef>
          </c:cat>
          <c:val>
            <c:numRef>
              <c:f>Sheet1!$B$2:$B$4</c:f>
              <c:numCache>
                <c:formatCode>General</c:formatCode>
                <c:ptCount val="3"/>
                <c:pt idx="0">
                  <c:v>10</c:v>
                </c:pt>
                <c:pt idx="1">
                  <c:v>0</c:v>
                </c:pt>
                <c:pt idx="2">
                  <c:v>0</c:v>
                </c:pt>
              </c:numCache>
            </c:numRef>
          </c:val>
          <c:extLst>
            <c:ext xmlns:c16="http://schemas.microsoft.com/office/drawing/2014/chart" uri="{C3380CC4-5D6E-409C-BE32-E72D297353CC}">
              <c16:uniqueId val="{00000000-D470-4906-8FF5-D46D1BBB3489}"/>
            </c:ext>
          </c:extLst>
        </c:ser>
        <c:dLbls>
          <c:showLegendKey val="0"/>
          <c:showVal val="0"/>
          <c:showCatName val="0"/>
          <c:showSerName val="0"/>
          <c:showPercent val="0"/>
          <c:showBubbleSize val="0"/>
        </c:dLbls>
        <c:gapWidth val="219"/>
        <c:overlap val="-27"/>
        <c:axId val="313382912"/>
        <c:axId val="313381952"/>
      </c:barChart>
      <c:catAx>
        <c:axId val="313382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13381952"/>
        <c:crosses val="autoZero"/>
        <c:auto val="1"/>
        <c:lblAlgn val="ctr"/>
        <c:lblOffset val="100"/>
        <c:noMultiLvlLbl val="0"/>
      </c:catAx>
      <c:valAx>
        <c:axId val="313381952"/>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13382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Column2</c:v>
                </c:pt>
              </c:strCache>
            </c:strRef>
          </c:tx>
          <c:spPr>
            <a:solidFill>
              <a:schemeClr val="accent1"/>
            </a:solidFill>
            <a:ln>
              <a:noFill/>
            </a:ln>
            <a:effectLst/>
          </c:spPr>
          <c:invertIfNegative val="0"/>
          <c:cat>
            <c:strRef>
              <c:f>Sheet1!$A$2:$A$4</c:f>
              <c:strCache>
                <c:ptCount val="3"/>
                <c:pt idx="0">
                  <c:v>No limit</c:v>
                </c:pt>
                <c:pt idx="1">
                  <c:v>English + selected other languages</c:v>
                </c:pt>
                <c:pt idx="2">
                  <c:v>English only</c:v>
                </c:pt>
              </c:strCache>
            </c:strRef>
          </c:cat>
          <c:val>
            <c:numRef>
              <c:f>Sheet1!$B$2:$B$4</c:f>
              <c:numCache>
                <c:formatCode>General</c:formatCode>
                <c:ptCount val="3"/>
                <c:pt idx="0">
                  <c:v>7</c:v>
                </c:pt>
                <c:pt idx="1">
                  <c:v>1</c:v>
                </c:pt>
                <c:pt idx="2">
                  <c:v>2</c:v>
                </c:pt>
              </c:numCache>
            </c:numRef>
          </c:val>
          <c:extLst>
            <c:ext xmlns:c16="http://schemas.microsoft.com/office/drawing/2014/chart" uri="{C3380CC4-5D6E-409C-BE32-E72D297353CC}">
              <c16:uniqueId val="{00000000-546F-48E8-8DD2-D58414849075}"/>
            </c:ext>
          </c:extLst>
        </c:ser>
        <c:dLbls>
          <c:showLegendKey val="0"/>
          <c:showVal val="0"/>
          <c:showCatName val="0"/>
          <c:showSerName val="0"/>
          <c:showPercent val="0"/>
          <c:showBubbleSize val="0"/>
        </c:dLbls>
        <c:gapWidth val="219"/>
        <c:overlap val="-27"/>
        <c:axId val="313382912"/>
        <c:axId val="313381952"/>
      </c:barChart>
      <c:catAx>
        <c:axId val="313382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13381952"/>
        <c:crosses val="autoZero"/>
        <c:auto val="1"/>
        <c:lblAlgn val="ctr"/>
        <c:lblOffset val="100"/>
        <c:noMultiLvlLbl val="0"/>
      </c:catAx>
      <c:valAx>
        <c:axId val="313381952"/>
        <c:scaling>
          <c:orientation val="minMax"/>
          <c:max val="8"/>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13382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clustered"/>
        <c:varyColors val="0"/>
        <c:ser>
          <c:idx val="0"/>
          <c:order val="0"/>
          <c:spPr>
            <a:solidFill>
              <a:schemeClr val="accent3"/>
            </a:solidFill>
            <a:ln>
              <a:noFill/>
            </a:ln>
            <a:effectLst/>
          </c:spPr>
          <c:invertIfNegative val="0"/>
          <c:cat>
            <c:strRef>
              <c:f>Sheet1!$A$1:$N$1</c:f>
              <c:strCache>
                <c:ptCount val="14"/>
                <c:pt idx="0">
                  <c:v>Medline ALL</c:v>
                </c:pt>
                <c:pt idx="1">
                  <c:v>Embase</c:v>
                </c:pt>
                <c:pt idx="2">
                  <c:v>Global Health</c:v>
                </c:pt>
                <c:pt idx="3">
                  <c:v>Web of Science CC</c:v>
                </c:pt>
                <c:pt idx="4">
                  <c:v>Africa-Wide Information</c:v>
                </c:pt>
                <c:pt idx="5">
                  <c:v>Global Index Medicus</c:v>
                </c:pt>
                <c:pt idx="6">
                  <c:v>CENTRAL</c:v>
                </c:pt>
                <c:pt idx="7">
                  <c:v>CINAHL Complete</c:v>
                </c:pt>
                <c:pt idx="8">
                  <c:v>Scopus</c:v>
                </c:pt>
                <c:pt idx="9">
                  <c:v>EconLit</c:v>
                </c:pt>
                <c:pt idx="10">
                  <c:v>Korean Citation Index</c:v>
                </c:pt>
                <c:pt idx="11">
                  <c:v>SciELO</c:v>
                </c:pt>
                <c:pt idx="12">
                  <c:v>GreenFILE</c:v>
                </c:pt>
                <c:pt idx="13">
                  <c:v>PsycInfo</c:v>
                </c:pt>
              </c:strCache>
            </c:strRef>
          </c:cat>
          <c:val>
            <c:numRef>
              <c:f>Sheet1!$A$2:$N$2</c:f>
              <c:numCache>
                <c:formatCode>General</c:formatCode>
                <c:ptCount val="14"/>
                <c:pt idx="0">
                  <c:v>10</c:v>
                </c:pt>
                <c:pt idx="1">
                  <c:v>10</c:v>
                </c:pt>
                <c:pt idx="2">
                  <c:v>10</c:v>
                </c:pt>
                <c:pt idx="3">
                  <c:v>10</c:v>
                </c:pt>
                <c:pt idx="4">
                  <c:v>9</c:v>
                </c:pt>
                <c:pt idx="5">
                  <c:v>9</c:v>
                </c:pt>
                <c:pt idx="6">
                  <c:v>6</c:v>
                </c:pt>
                <c:pt idx="7">
                  <c:v>5</c:v>
                </c:pt>
                <c:pt idx="8">
                  <c:v>4</c:v>
                </c:pt>
                <c:pt idx="9">
                  <c:v>1</c:v>
                </c:pt>
                <c:pt idx="10">
                  <c:v>1</c:v>
                </c:pt>
                <c:pt idx="11">
                  <c:v>1</c:v>
                </c:pt>
                <c:pt idx="12">
                  <c:v>1</c:v>
                </c:pt>
                <c:pt idx="13">
                  <c:v>1</c:v>
                </c:pt>
              </c:numCache>
            </c:numRef>
          </c:val>
          <c:extLst>
            <c:ext xmlns:c16="http://schemas.microsoft.com/office/drawing/2014/chart" uri="{C3380CC4-5D6E-409C-BE32-E72D297353CC}">
              <c16:uniqueId val="{00000000-2B19-40F0-96C1-9D04AE89ABDA}"/>
            </c:ext>
          </c:extLst>
        </c:ser>
        <c:dLbls>
          <c:showLegendKey val="0"/>
          <c:showVal val="0"/>
          <c:showCatName val="0"/>
          <c:showSerName val="0"/>
          <c:showPercent val="0"/>
          <c:showBubbleSize val="0"/>
        </c:dLbls>
        <c:gapWidth val="219"/>
        <c:axId val="1168407184"/>
        <c:axId val="1168407664"/>
      </c:barChart>
      <c:catAx>
        <c:axId val="1168407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168407664"/>
        <c:crosses val="autoZero"/>
        <c:auto val="1"/>
        <c:lblAlgn val="ctr"/>
        <c:lblOffset val="100"/>
        <c:noMultiLvlLbl val="0"/>
      </c:catAx>
      <c:valAx>
        <c:axId val="1168407664"/>
        <c:scaling>
          <c:orientation val="minMax"/>
          <c:max val="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16840718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Number of sources searched</c:v>
                </c:pt>
              </c:strCache>
            </c:strRef>
          </c:tx>
          <c:spPr>
            <a:solidFill>
              <a:schemeClr val="accent1"/>
            </a:solidFill>
            <a:ln w="19050">
              <a:solidFill>
                <a:schemeClr val="lt1"/>
              </a:solidFill>
            </a:ln>
            <a:effectLst/>
          </c:spPr>
          <c:invertIfNegative val="0"/>
          <c:cat>
            <c:strRef>
              <c:f>Sheet1!$A$2:$A$4</c:f>
              <c:strCache>
                <c:ptCount val="3"/>
                <c:pt idx="0">
                  <c:v>7 databases</c:v>
                </c:pt>
                <c:pt idx="1">
                  <c:v>8 databases</c:v>
                </c:pt>
                <c:pt idx="2">
                  <c:v>9 databases</c:v>
                </c:pt>
              </c:strCache>
            </c:strRef>
          </c:cat>
          <c:val>
            <c:numRef>
              <c:f>Sheet1!$B$2:$B$4</c:f>
              <c:numCache>
                <c:formatCode>General</c:formatCode>
                <c:ptCount val="3"/>
                <c:pt idx="0">
                  <c:v>2</c:v>
                </c:pt>
                <c:pt idx="1">
                  <c:v>4</c:v>
                </c:pt>
                <c:pt idx="2">
                  <c:v>4</c:v>
                </c:pt>
              </c:numCache>
            </c:numRef>
          </c:val>
          <c:extLst>
            <c:ext xmlns:c16="http://schemas.microsoft.com/office/drawing/2014/chart" uri="{C3380CC4-5D6E-409C-BE32-E72D297353CC}">
              <c16:uniqueId val="{00000000-9D9B-44BA-90ED-A401310DA1B0}"/>
            </c:ext>
          </c:extLst>
        </c:ser>
        <c:dLbls>
          <c:showLegendKey val="0"/>
          <c:showVal val="0"/>
          <c:showCatName val="0"/>
          <c:showSerName val="0"/>
          <c:showPercent val="0"/>
          <c:showBubbleSize val="0"/>
        </c:dLbls>
        <c:gapWidth val="150"/>
        <c:axId val="209585008"/>
        <c:axId val="209586928"/>
      </c:barChart>
      <c:catAx>
        <c:axId val="2095850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9586928"/>
        <c:crosses val="autoZero"/>
        <c:auto val="1"/>
        <c:lblAlgn val="ctr"/>
        <c:lblOffset val="100"/>
        <c:noMultiLvlLbl val="0"/>
      </c:catAx>
      <c:valAx>
        <c:axId val="209586928"/>
        <c:scaling>
          <c:orientation val="minMax"/>
          <c:max val="4"/>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9585008"/>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081983979981934E-2"/>
          <c:y val="2.5955793771649957E-2"/>
          <c:w val="0.62417307783305354"/>
          <c:h val="0.58254547805613077"/>
        </c:manualLayout>
      </c:layout>
      <c:barChart>
        <c:barDir val="col"/>
        <c:grouping val="percentStacked"/>
        <c:varyColors val="0"/>
        <c:ser>
          <c:idx val="0"/>
          <c:order val="0"/>
          <c:tx>
            <c:v>Proportion retrieved in each database</c:v>
          </c:tx>
          <c:spPr>
            <a:solidFill>
              <a:schemeClr val="bg2"/>
            </a:solidFill>
            <a:ln>
              <a:noFill/>
            </a:ln>
            <a:effectLst/>
          </c:spPr>
          <c:invertIfNegative val="0"/>
          <c:cat>
            <c:strRef>
              <c:f>'[Raw data.xlsx]ALL RESULTS'!$C$1:$P$1</c:f>
              <c:strCache>
                <c:ptCount val="14"/>
                <c:pt idx="0">
                  <c:v>Medline ALL</c:v>
                </c:pt>
                <c:pt idx="1">
                  <c:v>Embase</c:v>
                </c:pt>
                <c:pt idx="2">
                  <c:v>Global Health</c:v>
                </c:pt>
                <c:pt idx="3">
                  <c:v>CINAHL Complete</c:v>
                </c:pt>
                <c:pt idx="4">
                  <c:v>Web of Science CC</c:v>
                </c:pt>
                <c:pt idx="5">
                  <c:v>Africa Wide Information</c:v>
                </c:pt>
                <c:pt idx="6">
                  <c:v>Global Index Medicus</c:v>
                </c:pt>
                <c:pt idx="7">
                  <c:v>CENTRAL</c:v>
                </c:pt>
                <c:pt idx="8">
                  <c:v>EconLit</c:v>
                </c:pt>
                <c:pt idx="9">
                  <c:v>Scopus</c:v>
                </c:pt>
                <c:pt idx="10">
                  <c:v>Korean Citation Index</c:v>
                </c:pt>
                <c:pt idx="11">
                  <c:v>SciELO</c:v>
                </c:pt>
                <c:pt idx="12">
                  <c:v>GreenFILE</c:v>
                </c:pt>
                <c:pt idx="13">
                  <c:v>PsycInfo</c:v>
                </c:pt>
              </c:strCache>
            </c:strRef>
          </c:cat>
          <c:val>
            <c:numRef>
              <c:f>'[Raw data.xlsx]ALL RESULTS'!$C$2:$P$2</c:f>
              <c:numCache>
                <c:formatCode>General</c:formatCode>
                <c:ptCount val="14"/>
                <c:pt idx="0">
                  <c:v>158</c:v>
                </c:pt>
                <c:pt idx="1">
                  <c:v>179</c:v>
                </c:pt>
                <c:pt idx="2">
                  <c:v>124</c:v>
                </c:pt>
                <c:pt idx="3">
                  <c:v>50</c:v>
                </c:pt>
                <c:pt idx="4">
                  <c:v>164</c:v>
                </c:pt>
                <c:pt idx="5">
                  <c:v>39</c:v>
                </c:pt>
                <c:pt idx="6">
                  <c:v>4</c:v>
                </c:pt>
                <c:pt idx="7">
                  <c:v>22</c:v>
                </c:pt>
                <c:pt idx="8">
                  <c:v>8</c:v>
                </c:pt>
                <c:pt idx="9">
                  <c:v>42</c:v>
                </c:pt>
                <c:pt idx="10">
                  <c:v>0</c:v>
                </c:pt>
                <c:pt idx="11">
                  <c:v>0</c:v>
                </c:pt>
                <c:pt idx="12">
                  <c:v>4</c:v>
                </c:pt>
                <c:pt idx="13">
                  <c:v>12</c:v>
                </c:pt>
              </c:numCache>
            </c:numRef>
          </c:val>
          <c:extLst>
            <c:ext xmlns:c16="http://schemas.microsoft.com/office/drawing/2014/chart" uri="{C3380CC4-5D6E-409C-BE32-E72D297353CC}">
              <c16:uniqueId val="{00000000-5E23-4B43-8D80-60BF6C397408}"/>
            </c:ext>
          </c:extLst>
        </c:ser>
        <c:ser>
          <c:idx val="1"/>
          <c:order val="1"/>
          <c:tx>
            <c:v>Proportion not retrieved in each database</c:v>
          </c:tx>
          <c:spPr>
            <a:solidFill>
              <a:schemeClr val="accent5"/>
            </a:solidFill>
            <a:ln>
              <a:noFill/>
            </a:ln>
            <a:effectLst/>
          </c:spPr>
          <c:invertIfNegative val="0"/>
          <c:cat>
            <c:strRef>
              <c:f>'[Raw data.xlsx]ALL RESULTS'!$C$1:$P$1</c:f>
              <c:strCache>
                <c:ptCount val="14"/>
                <c:pt idx="0">
                  <c:v>Medline ALL</c:v>
                </c:pt>
                <c:pt idx="1">
                  <c:v>Embase</c:v>
                </c:pt>
                <c:pt idx="2">
                  <c:v>Global Health</c:v>
                </c:pt>
                <c:pt idx="3">
                  <c:v>CINAHL Complete</c:v>
                </c:pt>
                <c:pt idx="4">
                  <c:v>Web of Science CC</c:v>
                </c:pt>
                <c:pt idx="5">
                  <c:v>Africa Wide Information</c:v>
                </c:pt>
                <c:pt idx="6">
                  <c:v>Global Index Medicus</c:v>
                </c:pt>
                <c:pt idx="7">
                  <c:v>CENTRAL</c:v>
                </c:pt>
                <c:pt idx="8">
                  <c:v>EconLit</c:v>
                </c:pt>
                <c:pt idx="9">
                  <c:v>Scopus</c:v>
                </c:pt>
                <c:pt idx="10">
                  <c:v>Korean Citation Index</c:v>
                </c:pt>
                <c:pt idx="11">
                  <c:v>SciELO</c:v>
                </c:pt>
                <c:pt idx="12">
                  <c:v>GreenFILE</c:v>
                </c:pt>
                <c:pt idx="13">
                  <c:v>PsycInfo</c:v>
                </c:pt>
              </c:strCache>
            </c:strRef>
          </c:cat>
          <c:val>
            <c:numRef>
              <c:f>'[Raw data.xlsx]ALL RESULTS'!$C$3:$P$3</c:f>
              <c:numCache>
                <c:formatCode>General</c:formatCode>
                <c:ptCount val="14"/>
                <c:pt idx="0">
                  <c:v>22</c:v>
                </c:pt>
                <c:pt idx="1">
                  <c:v>20</c:v>
                </c:pt>
                <c:pt idx="2">
                  <c:v>17</c:v>
                </c:pt>
                <c:pt idx="3">
                  <c:v>10</c:v>
                </c:pt>
                <c:pt idx="4">
                  <c:v>31</c:v>
                </c:pt>
                <c:pt idx="5">
                  <c:v>14</c:v>
                </c:pt>
                <c:pt idx="6">
                  <c:v>1</c:v>
                </c:pt>
                <c:pt idx="7">
                  <c:v>3</c:v>
                </c:pt>
                <c:pt idx="8">
                  <c:v>1</c:v>
                </c:pt>
                <c:pt idx="9">
                  <c:v>12</c:v>
                </c:pt>
                <c:pt idx="10">
                  <c:v>0</c:v>
                </c:pt>
                <c:pt idx="11">
                  <c:v>0</c:v>
                </c:pt>
                <c:pt idx="12">
                  <c:v>1</c:v>
                </c:pt>
                <c:pt idx="13">
                  <c:v>1</c:v>
                </c:pt>
              </c:numCache>
            </c:numRef>
          </c:val>
          <c:extLst>
            <c:ext xmlns:c16="http://schemas.microsoft.com/office/drawing/2014/chart" uri="{C3380CC4-5D6E-409C-BE32-E72D297353CC}">
              <c16:uniqueId val="{00000001-5E23-4B43-8D80-60BF6C397408}"/>
            </c:ext>
          </c:extLst>
        </c:ser>
        <c:ser>
          <c:idx val="2"/>
          <c:order val="2"/>
          <c:tx>
            <c:v>Proportion not indexed in the database on search date</c:v>
          </c:tx>
          <c:spPr>
            <a:solidFill>
              <a:schemeClr val="accent3"/>
            </a:solidFill>
            <a:ln>
              <a:noFill/>
            </a:ln>
            <a:effectLst/>
          </c:spPr>
          <c:invertIfNegative val="0"/>
          <c:cat>
            <c:strRef>
              <c:f>'[Raw data.xlsx]ALL RESULTS'!$C$1:$P$1</c:f>
              <c:strCache>
                <c:ptCount val="14"/>
                <c:pt idx="0">
                  <c:v>Medline ALL</c:v>
                </c:pt>
                <c:pt idx="1">
                  <c:v>Embase</c:v>
                </c:pt>
                <c:pt idx="2">
                  <c:v>Global Health</c:v>
                </c:pt>
                <c:pt idx="3">
                  <c:v>CINAHL Complete</c:v>
                </c:pt>
                <c:pt idx="4">
                  <c:v>Web of Science CC</c:v>
                </c:pt>
                <c:pt idx="5">
                  <c:v>Africa Wide Information</c:v>
                </c:pt>
                <c:pt idx="6">
                  <c:v>Global Index Medicus</c:v>
                </c:pt>
                <c:pt idx="7">
                  <c:v>CENTRAL</c:v>
                </c:pt>
                <c:pt idx="8">
                  <c:v>EconLit</c:v>
                </c:pt>
                <c:pt idx="9">
                  <c:v>Scopus</c:v>
                </c:pt>
                <c:pt idx="10">
                  <c:v>Korean Citation Index</c:v>
                </c:pt>
                <c:pt idx="11">
                  <c:v>SciELO</c:v>
                </c:pt>
                <c:pt idx="12">
                  <c:v>GreenFILE</c:v>
                </c:pt>
                <c:pt idx="13">
                  <c:v>PsycInfo</c:v>
                </c:pt>
              </c:strCache>
            </c:strRef>
          </c:cat>
          <c:val>
            <c:numRef>
              <c:f>'[Raw data.xlsx]ALL RESULTS'!$C$4:$P$4</c:f>
              <c:numCache>
                <c:formatCode>General</c:formatCode>
                <c:ptCount val="14"/>
                <c:pt idx="0">
                  <c:v>56</c:v>
                </c:pt>
                <c:pt idx="1">
                  <c:v>37</c:v>
                </c:pt>
                <c:pt idx="2">
                  <c:v>95</c:v>
                </c:pt>
                <c:pt idx="3">
                  <c:v>84</c:v>
                </c:pt>
                <c:pt idx="4">
                  <c:v>41</c:v>
                </c:pt>
                <c:pt idx="5">
                  <c:v>160</c:v>
                </c:pt>
                <c:pt idx="6">
                  <c:v>198</c:v>
                </c:pt>
                <c:pt idx="7">
                  <c:v>47</c:v>
                </c:pt>
                <c:pt idx="8">
                  <c:v>24</c:v>
                </c:pt>
                <c:pt idx="9">
                  <c:v>5</c:v>
                </c:pt>
                <c:pt idx="10">
                  <c:v>33</c:v>
                </c:pt>
                <c:pt idx="11">
                  <c:v>33</c:v>
                </c:pt>
                <c:pt idx="12">
                  <c:v>28</c:v>
                </c:pt>
                <c:pt idx="13">
                  <c:v>9</c:v>
                </c:pt>
              </c:numCache>
            </c:numRef>
          </c:val>
          <c:extLst>
            <c:ext xmlns:c16="http://schemas.microsoft.com/office/drawing/2014/chart" uri="{C3380CC4-5D6E-409C-BE32-E72D297353CC}">
              <c16:uniqueId val="{00000002-5E23-4B43-8D80-60BF6C397408}"/>
            </c:ext>
          </c:extLst>
        </c:ser>
        <c:dLbls>
          <c:showLegendKey val="0"/>
          <c:showVal val="0"/>
          <c:showCatName val="0"/>
          <c:showSerName val="0"/>
          <c:showPercent val="0"/>
          <c:showBubbleSize val="0"/>
        </c:dLbls>
        <c:gapWidth val="150"/>
        <c:overlap val="100"/>
        <c:axId val="1579915408"/>
        <c:axId val="1579916368"/>
      </c:barChart>
      <c:catAx>
        <c:axId val="1579915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79916368"/>
        <c:crosses val="autoZero"/>
        <c:auto val="1"/>
        <c:lblAlgn val="ctr"/>
        <c:lblOffset val="100"/>
        <c:noMultiLvlLbl val="0"/>
      </c:catAx>
      <c:valAx>
        <c:axId val="15799163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79915408"/>
        <c:crosses val="autoZero"/>
        <c:crossBetween val="between"/>
      </c:valAx>
      <c:spPr>
        <a:noFill/>
        <a:ln>
          <a:noFill/>
        </a:ln>
        <a:effectLst/>
      </c:spPr>
    </c:plotArea>
    <c:legend>
      <c:legendPos val="b"/>
      <c:layout>
        <c:manualLayout>
          <c:xMode val="edge"/>
          <c:yMode val="edge"/>
          <c:x val="0.70102627126492434"/>
          <c:y val="0.18648503928113044"/>
          <c:w val="0.29685539811706485"/>
          <c:h val="0.7191302560946879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5"/>
            </a:solidFill>
            <a:ln>
              <a:noFill/>
            </a:ln>
            <a:effectLst/>
          </c:spPr>
          <c:invertIfNegative val="0"/>
          <c:cat>
            <c:strRef>
              <c:f>'[Raw data.xlsx]1 database'!$A$1:$N$1</c:f>
              <c:strCache>
                <c:ptCount val="14"/>
                <c:pt idx="0">
                  <c:v>Embase</c:v>
                </c:pt>
                <c:pt idx="1">
                  <c:v>Web of Science CC</c:v>
                </c:pt>
                <c:pt idx="2">
                  <c:v>Global Health</c:v>
                </c:pt>
                <c:pt idx="3">
                  <c:v>Medline ALL</c:v>
                </c:pt>
                <c:pt idx="4">
                  <c:v>CINAHL Complete</c:v>
                </c:pt>
                <c:pt idx="5">
                  <c:v>EconLit</c:v>
                </c:pt>
                <c:pt idx="6">
                  <c:v>Africa Wide Information</c:v>
                </c:pt>
                <c:pt idx="7">
                  <c:v>PsycInfo</c:v>
                </c:pt>
                <c:pt idx="8">
                  <c:v>Scopus</c:v>
                </c:pt>
                <c:pt idx="9">
                  <c:v>Global Index Medicus</c:v>
                </c:pt>
                <c:pt idx="10">
                  <c:v>CENTRAL</c:v>
                </c:pt>
                <c:pt idx="11">
                  <c:v>Korean Citation Index</c:v>
                </c:pt>
                <c:pt idx="12">
                  <c:v>SciELO</c:v>
                </c:pt>
                <c:pt idx="13">
                  <c:v>GreenFILE</c:v>
                </c:pt>
              </c:strCache>
            </c:strRef>
          </c:cat>
          <c:val>
            <c:numRef>
              <c:f>'[Raw data.xlsx]1 database'!$A$2:$N$2</c:f>
              <c:numCache>
                <c:formatCode>General</c:formatCode>
                <c:ptCount val="14"/>
                <c:pt idx="0">
                  <c:v>25</c:v>
                </c:pt>
                <c:pt idx="1">
                  <c:v>14</c:v>
                </c:pt>
                <c:pt idx="2">
                  <c:v>3</c:v>
                </c:pt>
                <c:pt idx="3">
                  <c:v>3</c:v>
                </c:pt>
                <c:pt idx="4">
                  <c:v>2</c:v>
                </c:pt>
                <c:pt idx="5">
                  <c:v>2</c:v>
                </c:pt>
                <c:pt idx="6">
                  <c:v>1</c:v>
                </c:pt>
                <c:pt idx="7">
                  <c:v>1</c:v>
                </c:pt>
                <c:pt idx="8">
                  <c:v>1</c:v>
                </c:pt>
                <c:pt idx="9">
                  <c:v>0</c:v>
                </c:pt>
                <c:pt idx="10">
                  <c:v>0</c:v>
                </c:pt>
                <c:pt idx="11">
                  <c:v>0</c:v>
                </c:pt>
                <c:pt idx="12">
                  <c:v>0</c:v>
                </c:pt>
                <c:pt idx="13">
                  <c:v>0</c:v>
                </c:pt>
              </c:numCache>
            </c:numRef>
          </c:val>
          <c:extLst>
            <c:ext xmlns:c16="http://schemas.microsoft.com/office/drawing/2014/chart" uri="{C3380CC4-5D6E-409C-BE32-E72D297353CC}">
              <c16:uniqueId val="{00000000-97CB-449F-A671-CB8ABEB39815}"/>
            </c:ext>
          </c:extLst>
        </c:ser>
        <c:dLbls>
          <c:showLegendKey val="0"/>
          <c:showVal val="0"/>
          <c:showCatName val="0"/>
          <c:showSerName val="0"/>
          <c:showPercent val="0"/>
          <c:showBubbleSize val="0"/>
        </c:dLbls>
        <c:gapWidth val="182"/>
        <c:axId val="1866008976"/>
        <c:axId val="1866009936"/>
      </c:barChart>
      <c:catAx>
        <c:axId val="1866008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66009936"/>
        <c:crosses val="autoZero"/>
        <c:auto val="1"/>
        <c:lblAlgn val="ctr"/>
        <c:lblOffset val="100"/>
        <c:noMultiLvlLbl val="0"/>
      </c:catAx>
      <c:valAx>
        <c:axId val="1866009936"/>
        <c:scaling>
          <c:orientation val="minMax"/>
          <c:max val="26"/>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66008976"/>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076107888829376E-2"/>
          <c:y val="0"/>
          <c:w val="0.43897079435258723"/>
          <c:h val="0.99877790699772695"/>
        </c:manualLayout>
      </c:layout>
      <c:pieChart>
        <c:varyColors val="1"/>
        <c:ser>
          <c:idx val="0"/>
          <c:order val="0"/>
          <c:tx>
            <c:strRef>
              <c:f>Sheet1!$B$1</c:f>
              <c:strCache>
                <c:ptCount val="1"/>
                <c:pt idx="0">
                  <c:v>Column1</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87E-4DF6-9B3C-6A0AF4E3CA23}"/>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87E-4DF6-9B3C-6A0AF4E3CA23}"/>
              </c:ext>
            </c:extLst>
          </c:dPt>
          <c:cat>
            <c:strRef>
              <c:f>Sheet1!$A$2:$A$3</c:f>
              <c:strCache>
                <c:ptCount val="2"/>
                <c:pt idx="0">
                  <c:v>Papers indexed in other databases only</c:v>
                </c:pt>
                <c:pt idx="1">
                  <c:v>Papers indexed in Medline, Embase, Global Health or Web of Science CC</c:v>
                </c:pt>
              </c:strCache>
            </c:strRef>
          </c:cat>
          <c:val>
            <c:numRef>
              <c:f>Sheet1!$B$2:$B$3</c:f>
              <c:numCache>
                <c:formatCode>General</c:formatCode>
                <c:ptCount val="2"/>
                <c:pt idx="0">
                  <c:v>9</c:v>
                </c:pt>
                <c:pt idx="1">
                  <c:v>227</c:v>
                </c:pt>
              </c:numCache>
            </c:numRef>
          </c:val>
          <c:extLst>
            <c:ext xmlns:c16="http://schemas.microsoft.com/office/drawing/2014/chart" uri="{C3380CC4-5D6E-409C-BE32-E72D297353CC}">
              <c16:uniqueId val="{00000000-B94A-4645-AF00-F56CEF151E4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58624219150609069"/>
          <c:y val="0.26911039635678563"/>
          <c:w val="0.39017833335232516"/>
          <c:h val="0.3621045802145798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31DE45-5BA5-4E8B-B111-73D9F6B6B73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294B426A-4827-44E5-B3C4-04A960B52ADB}">
      <dgm:prSet phldrT="[Text]"/>
      <dgm:spPr/>
      <dgm:t>
        <a:bodyPr/>
        <a:lstStyle/>
        <a:p>
          <a:r>
            <a:rPr lang="en-GB"/>
            <a:t>Decolonising the curriculum</a:t>
          </a:r>
          <a:endParaRPr lang="en-GB" dirty="0"/>
        </a:p>
      </dgm:t>
    </dgm:pt>
    <dgm:pt modelId="{B0545F3F-680C-4F8A-BE61-A02DDD5FF27A}" type="parTrans" cxnId="{E92B1D35-99AD-4C76-A393-B7F7B1AE6854}">
      <dgm:prSet/>
      <dgm:spPr/>
      <dgm:t>
        <a:bodyPr/>
        <a:lstStyle/>
        <a:p>
          <a:endParaRPr lang="en-GB"/>
        </a:p>
      </dgm:t>
    </dgm:pt>
    <dgm:pt modelId="{FF55D29F-BCC1-4B61-BA9E-8D825A6C5364}" type="sibTrans" cxnId="{E92B1D35-99AD-4C76-A393-B7F7B1AE6854}">
      <dgm:prSet/>
      <dgm:spPr/>
      <dgm:t>
        <a:bodyPr/>
        <a:lstStyle/>
        <a:p>
          <a:endParaRPr lang="en-GB"/>
        </a:p>
      </dgm:t>
    </dgm:pt>
    <dgm:pt modelId="{16E5ECDC-3186-4BA7-B6AB-74100CE14718}">
      <dgm:prSet phldrT="[Text]"/>
      <dgm:spPr/>
      <dgm:t>
        <a:bodyPr/>
        <a:lstStyle/>
        <a:p>
          <a:r>
            <a:rPr lang="en-GB" dirty="0">
              <a:solidFill>
                <a:schemeClr val="tx1"/>
              </a:solidFill>
            </a:rPr>
            <a:t>Equitable partnerships strategic priority</a:t>
          </a:r>
        </a:p>
      </dgm:t>
    </dgm:pt>
    <dgm:pt modelId="{804F175F-6755-43E1-93B6-8407EAB757C3}" type="parTrans" cxnId="{13426F05-C788-479F-8A30-F314B4BDF421}">
      <dgm:prSet/>
      <dgm:spPr/>
      <dgm:t>
        <a:bodyPr/>
        <a:lstStyle/>
        <a:p>
          <a:endParaRPr lang="en-GB"/>
        </a:p>
      </dgm:t>
    </dgm:pt>
    <dgm:pt modelId="{A95380D4-D122-41E1-8E4F-38836088BC11}" type="sibTrans" cxnId="{13426F05-C788-479F-8A30-F314B4BDF421}">
      <dgm:prSet/>
      <dgm:spPr/>
      <dgm:t>
        <a:bodyPr/>
        <a:lstStyle/>
        <a:p>
          <a:endParaRPr lang="en-GB"/>
        </a:p>
      </dgm:t>
    </dgm:pt>
    <dgm:pt modelId="{AA95E626-2D24-4C51-A1F1-A5BB7A80D3BD}">
      <dgm:prSet phldrT="[Text]"/>
      <dgm:spPr/>
      <dgm:t>
        <a:bodyPr/>
        <a:lstStyle/>
        <a:p>
          <a:r>
            <a:rPr lang="en-GB" dirty="0">
              <a:solidFill>
                <a:schemeClr val="tx1"/>
              </a:solidFill>
            </a:rPr>
            <a:t>Equity, Diversity and Inclusion Strategy</a:t>
          </a:r>
        </a:p>
      </dgm:t>
    </dgm:pt>
    <dgm:pt modelId="{BFC370D0-CBAB-4297-BAEA-E14D0A805B4D}" type="parTrans" cxnId="{955024BF-36B5-47EB-8852-1E303D29A957}">
      <dgm:prSet/>
      <dgm:spPr/>
      <dgm:t>
        <a:bodyPr/>
        <a:lstStyle/>
        <a:p>
          <a:endParaRPr lang="en-GB"/>
        </a:p>
      </dgm:t>
    </dgm:pt>
    <dgm:pt modelId="{878941E0-0A9F-478D-B5D0-1525B67AD6CD}" type="sibTrans" cxnId="{955024BF-36B5-47EB-8852-1E303D29A957}">
      <dgm:prSet/>
      <dgm:spPr/>
      <dgm:t>
        <a:bodyPr/>
        <a:lstStyle/>
        <a:p>
          <a:endParaRPr lang="en-GB"/>
        </a:p>
      </dgm:t>
    </dgm:pt>
    <dgm:pt modelId="{8557C7C1-C8AC-4008-B87C-4C41A277F9BA}">
      <dgm:prSet phldrT="[Text]"/>
      <dgm:spPr/>
      <dgm:t>
        <a:bodyPr/>
        <a:lstStyle/>
        <a:p>
          <a:r>
            <a:rPr lang="en-GB" dirty="0">
              <a:solidFill>
                <a:schemeClr val="tx1"/>
              </a:solidFill>
            </a:rPr>
            <a:t>LSHTM values and behaviour framework</a:t>
          </a:r>
        </a:p>
      </dgm:t>
    </dgm:pt>
    <dgm:pt modelId="{79D1D4B8-FED5-4C4C-99FC-AA9A029AB530}" type="parTrans" cxnId="{266233DF-1228-4C7D-961E-5E0AC8DA9E2C}">
      <dgm:prSet/>
      <dgm:spPr/>
      <dgm:t>
        <a:bodyPr/>
        <a:lstStyle/>
        <a:p>
          <a:endParaRPr lang="en-GB"/>
        </a:p>
      </dgm:t>
    </dgm:pt>
    <dgm:pt modelId="{4BDA3C36-DE0B-4FDB-BEF5-746955492425}" type="sibTrans" cxnId="{266233DF-1228-4C7D-961E-5E0AC8DA9E2C}">
      <dgm:prSet/>
      <dgm:spPr/>
      <dgm:t>
        <a:bodyPr/>
        <a:lstStyle/>
        <a:p>
          <a:endParaRPr lang="en-GB"/>
        </a:p>
      </dgm:t>
    </dgm:pt>
    <dgm:pt modelId="{21DE592E-A3BD-482C-A9AA-DC6682E02CAA}" type="pres">
      <dgm:prSet presAssocID="{0531DE45-5BA5-4E8B-B111-73D9F6B6B734}" presName="diagram" presStyleCnt="0">
        <dgm:presLayoutVars>
          <dgm:dir/>
          <dgm:resizeHandles val="exact"/>
        </dgm:presLayoutVars>
      </dgm:prSet>
      <dgm:spPr/>
    </dgm:pt>
    <dgm:pt modelId="{8BB6EDAB-C67C-4754-B623-BAB8F0630824}" type="pres">
      <dgm:prSet presAssocID="{294B426A-4827-44E5-B3C4-04A960B52ADB}" presName="node" presStyleLbl="node1" presStyleIdx="0" presStyleCnt="4">
        <dgm:presLayoutVars>
          <dgm:bulletEnabled val="1"/>
        </dgm:presLayoutVars>
      </dgm:prSet>
      <dgm:spPr/>
    </dgm:pt>
    <dgm:pt modelId="{44C5FAB0-441F-431C-8751-C39157C60E98}" type="pres">
      <dgm:prSet presAssocID="{FF55D29F-BCC1-4B61-BA9E-8D825A6C5364}" presName="sibTrans" presStyleCnt="0"/>
      <dgm:spPr/>
    </dgm:pt>
    <dgm:pt modelId="{935E3836-0C84-47EE-BAE4-5B4AA36EBA9A}" type="pres">
      <dgm:prSet presAssocID="{16E5ECDC-3186-4BA7-B6AB-74100CE14718}" presName="node" presStyleLbl="node1" presStyleIdx="1" presStyleCnt="4">
        <dgm:presLayoutVars>
          <dgm:bulletEnabled val="1"/>
        </dgm:presLayoutVars>
      </dgm:prSet>
      <dgm:spPr/>
    </dgm:pt>
    <dgm:pt modelId="{BA4DFD71-163D-4C0D-BC26-9EB3AF86FC98}" type="pres">
      <dgm:prSet presAssocID="{A95380D4-D122-41E1-8E4F-38836088BC11}" presName="sibTrans" presStyleCnt="0"/>
      <dgm:spPr/>
    </dgm:pt>
    <dgm:pt modelId="{A9DEA992-4026-4ABC-AA61-EF686F47FEA0}" type="pres">
      <dgm:prSet presAssocID="{AA95E626-2D24-4C51-A1F1-A5BB7A80D3BD}" presName="node" presStyleLbl="node1" presStyleIdx="2" presStyleCnt="4">
        <dgm:presLayoutVars>
          <dgm:bulletEnabled val="1"/>
        </dgm:presLayoutVars>
      </dgm:prSet>
      <dgm:spPr/>
    </dgm:pt>
    <dgm:pt modelId="{02D8FE01-FEFB-425D-A822-7C19A39C1C94}" type="pres">
      <dgm:prSet presAssocID="{878941E0-0A9F-478D-B5D0-1525B67AD6CD}" presName="sibTrans" presStyleCnt="0"/>
      <dgm:spPr/>
    </dgm:pt>
    <dgm:pt modelId="{F7FF767D-20C2-4AC8-92F1-C5B9422E1119}" type="pres">
      <dgm:prSet presAssocID="{8557C7C1-C8AC-4008-B87C-4C41A277F9BA}" presName="node" presStyleLbl="node1" presStyleIdx="3" presStyleCnt="4">
        <dgm:presLayoutVars>
          <dgm:bulletEnabled val="1"/>
        </dgm:presLayoutVars>
      </dgm:prSet>
      <dgm:spPr/>
    </dgm:pt>
  </dgm:ptLst>
  <dgm:cxnLst>
    <dgm:cxn modelId="{13426F05-C788-479F-8A30-F314B4BDF421}" srcId="{0531DE45-5BA5-4E8B-B111-73D9F6B6B734}" destId="{16E5ECDC-3186-4BA7-B6AB-74100CE14718}" srcOrd="1" destOrd="0" parTransId="{804F175F-6755-43E1-93B6-8407EAB757C3}" sibTransId="{A95380D4-D122-41E1-8E4F-38836088BC11}"/>
    <dgm:cxn modelId="{4048A932-0B65-4842-99E0-CDEFD47F56A3}" type="presOf" srcId="{AA95E626-2D24-4C51-A1F1-A5BB7A80D3BD}" destId="{A9DEA992-4026-4ABC-AA61-EF686F47FEA0}" srcOrd="0" destOrd="0" presId="urn:microsoft.com/office/officeart/2005/8/layout/default"/>
    <dgm:cxn modelId="{E92B1D35-99AD-4C76-A393-B7F7B1AE6854}" srcId="{0531DE45-5BA5-4E8B-B111-73D9F6B6B734}" destId="{294B426A-4827-44E5-B3C4-04A960B52ADB}" srcOrd="0" destOrd="0" parTransId="{B0545F3F-680C-4F8A-BE61-A02DDD5FF27A}" sibTransId="{FF55D29F-BCC1-4B61-BA9E-8D825A6C5364}"/>
    <dgm:cxn modelId="{8BA8254E-87DC-4172-BEFF-3842DB17AFC3}" type="presOf" srcId="{8557C7C1-C8AC-4008-B87C-4C41A277F9BA}" destId="{F7FF767D-20C2-4AC8-92F1-C5B9422E1119}" srcOrd="0" destOrd="0" presId="urn:microsoft.com/office/officeart/2005/8/layout/default"/>
    <dgm:cxn modelId="{7DDD17AE-F809-4DCB-99C8-108B5CB53771}" type="presOf" srcId="{16E5ECDC-3186-4BA7-B6AB-74100CE14718}" destId="{935E3836-0C84-47EE-BAE4-5B4AA36EBA9A}" srcOrd="0" destOrd="0" presId="urn:microsoft.com/office/officeart/2005/8/layout/default"/>
    <dgm:cxn modelId="{955024BF-36B5-47EB-8852-1E303D29A957}" srcId="{0531DE45-5BA5-4E8B-B111-73D9F6B6B734}" destId="{AA95E626-2D24-4C51-A1F1-A5BB7A80D3BD}" srcOrd="2" destOrd="0" parTransId="{BFC370D0-CBAB-4297-BAEA-E14D0A805B4D}" sibTransId="{878941E0-0A9F-478D-B5D0-1525B67AD6CD}"/>
    <dgm:cxn modelId="{B36172CE-3745-4041-A31C-8F543BB6FCE5}" type="presOf" srcId="{0531DE45-5BA5-4E8B-B111-73D9F6B6B734}" destId="{21DE592E-A3BD-482C-A9AA-DC6682E02CAA}" srcOrd="0" destOrd="0" presId="urn:microsoft.com/office/officeart/2005/8/layout/default"/>
    <dgm:cxn modelId="{C111A0CF-9665-4B61-AE90-ED99726BC6FF}" type="presOf" srcId="{294B426A-4827-44E5-B3C4-04A960B52ADB}" destId="{8BB6EDAB-C67C-4754-B623-BAB8F0630824}" srcOrd="0" destOrd="0" presId="urn:microsoft.com/office/officeart/2005/8/layout/default"/>
    <dgm:cxn modelId="{266233DF-1228-4C7D-961E-5E0AC8DA9E2C}" srcId="{0531DE45-5BA5-4E8B-B111-73D9F6B6B734}" destId="{8557C7C1-C8AC-4008-B87C-4C41A277F9BA}" srcOrd="3" destOrd="0" parTransId="{79D1D4B8-FED5-4C4C-99FC-AA9A029AB530}" sibTransId="{4BDA3C36-DE0B-4FDB-BEF5-746955492425}"/>
    <dgm:cxn modelId="{AA32B895-C03E-47EE-9F40-F3B65650FDC9}" type="presParOf" srcId="{21DE592E-A3BD-482C-A9AA-DC6682E02CAA}" destId="{8BB6EDAB-C67C-4754-B623-BAB8F0630824}" srcOrd="0" destOrd="0" presId="urn:microsoft.com/office/officeart/2005/8/layout/default"/>
    <dgm:cxn modelId="{BF1CF417-A58C-4111-AA22-11CA44525F18}" type="presParOf" srcId="{21DE592E-A3BD-482C-A9AA-DC6682E02CAA}" destId="{44C5FAB0-441F-431C-8751-C39157C60E98}" srcOrd="1" destOrd="0" presId="urn:microsoft.com/office/officeart/2005/8/layout/default"/>
    <dgm:cxn modelId="{318866D9-1ACA-4A10-9DF3-69371D687B37}" type="presParOf" srcId="{21DE592E-A3BD-482C-A9AA-DC6682E02CAA}" destId="{935E3836-0C84-47EE-BAE4-5B4AA36EBA9A}" srcOrd="2" destOrd="0" presId="urn:microsoft.com/office/officeart/2005/8/layout/default"/>
    <dgm:cxn modelId="{2F66AA2E-1503-4FBF-B1A4-406FD17E95BB}" type="presParOf" srcId="{21DE592E-A3BD-482C-A9AA-DC6682E02CAA}" destId="{BA4DFD71-163D-4C0D-BC26-9EB3AF86FC98}" srcOrd="3" destOrd="0" presId="urn:microsoft.com/office/officeart/2005/8/layout/default"/>
    <dgm:cxn modelId="{3047C049-9A7B-4BD9-853A-35C9CB8EE2C1}" type="presParOf" srcId="{21DE592E-A3BD-482C-A9AA-DC6682E02CAA}" destId="{A9DEA992-4026-4ABC-AA61-EF686F47FEA0}" srcOrd="4" destOrd="0" presId="urn:microsoft.com/office/officeart/2005/8/layout/default"/>
    <dgm:cxn modelId="{4C86A2FE-E740-4394-8944-6BD8AA9BEAAE}" type="presParOf" srcId="{21DE592E-A3BD-482C-A9AA-DC6682E02CAA}" destId="{02D8FE01-FEFB-425D-A822-7C19A39C1C94}" srcOrd="5" destOrd="0" presId="urn:microsoft.com/office/officeart/2005/8/layout/default"/>
    <dgm:cxn modelId="{A730CE6E-2E1C-4975-8E92-CA3C3B8702E4}" type="presParOf" srcId="{21DE592E-A3BD-482C-A9AA-DC6682E02CAA}" destId="{F7FF767D-20C2-4AC8-92F1-C5B9422E111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31DE45-5BA5-4E8B-B111-73D9F6B6B73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294B426A-4827-44E5-B3C4-04A960B52ADB}">
      <dgm:prSet phldrT="[Text]"/>
      <dgm:spPr/>
      <dgm:t>
        <a:bodyPr/>
        <a:lstStyle/>
        <a:p>
          <a:r>
            <a:rPr lang="en-GB" dirty="0"/>
            <a:t>Decolonising the archives</a:t>
          </a:r>
        </a:p>
      </dgm:t>
    </dgm:pt>
    <dgm:pt modelId="{B0545F3F-680C-4F8A-BE61-A02DDD5FF27A}" type="parTrans" cxnId="{E92B1D35-99AD-4C76-A393-B7F7B1AE6854}">
      <dgm:prSet/>
      <dgm:spPr/>
      <dgm:t>
        <a:bodyPr/>
        <a:lstStyle/>
        <a:p>
          <a:endParaRPr lang="en-GB"/>
        </a:p>
      </dgm:t>
    </dgm:pt>
    <dgm:pt modelId="{FF55D29F-BCC1-4B61-BA9E-8D825A6C5364}" type="sibTrans" cxnId="{E92B1D35-99AD-4C76-A393-B7F7B1AE6854}">
      <dgm:prSet/>
      <dgm:spPr/>
      <dgm:t>
        <a:bodyPr/>
        <a:lstStyle/>
        <a:p>
          <a:endParaRPr lang="en-GB"/>
        </a:p>
      </dgm:t>
    </dgm:pt>
    <dgm:pt modelId="{16E5ECDC-3186-4BA7-B6AB-74100CE14718}">
      <dgm:prSet phldrT="[Text]"/>
      <dgm:spPr/>
      <dgm:t>
        <a:bodyPr/>
        <a:lstStyle/>
        <a:p>
          <a:r>
            <a:rPr lang="en-GB" dirty="0">
              <a:solidFill>
                <a:schemeClr val="tx1"/>
              </a:solidFill>
            </a:rPr>
            <a:t>Decolonising the collections</a:t>
          </a:r>
        </a:p>
      </dgm:t>
    </dgm:pt>
    <dgm:pt modelId="{804F175F-6755-43E1-93B6-8407EAB757C3}" type="parTrans" cxnId="{13426F05-C788-479F-8A30-F314B4BDF421}">
      <dgm:prSet/>
      <dgm:spPr/>
      <dgm:t>
        <a:bodyPr/>
        <a:lstStyle/>
        <a:p>
          <a:endParaRPr lang="en-GB"/>
        </a:p>
      </dgm:t>
    </dgm:pt>
    <dgm:pt modelId="{A95380D4-D122-41E1-8E4F-38836088BC11}" type="sibTrans" cxnId="{13426F05-C788-479F-8A30-F314B4BDF421}">
      <dgm:prSet/>
      <dgm:spPr/>
      <dgm:t>
        <a:bodyPr/>
        <a:lstStyle/>
        <a:p>
          <a:endParaRPr lang="en-GB"/>
        </a:p>
      </dgm:t>
    </dgm:pt>
    <dgm:pt modelId="{AA95E626-2D24-4C51-A1F1-A5BB7A80D3BD}">
      <dgm:prSet phldrT="[Text]"/>
      <dgm:spPr/>
      <dgm:t>
        <a:bodyPr/>
        <a:lstStyle/>
        <a:p>
          <a:r>
            <a:rPr lang="en-GB" dirty="0">
              <a:solidFill>
                <a:schemeClr val="tx1"/>
              </a:solidFill>
            </a:rPr>
            <a:t>Decolonising our teaching materials</a:t>
          </a:r>
        </a:p>
      </dgm:t>
    </dgm:pt>
    <dgm:pt modelId="{BFC370D0-CBAB-4297-BAEA-E14D0A805B4D}" type="parTrans" cxnId="{955024BF-36B5-47EB-8852-1E303D29A957}">
      <dgm:prSet/>
      <dgm:spPr/>
      <dgm:t>
        <a:bodyPr/>
        <a:lstStyle/>
        <a:p>
          <a:endParaRPr lang="en-GB"/>
        </a:p>
      </dgm:t>
    </dgm:pt>
    <dgm:pt modelId="{878941E0-0A9F-478D-B5D0-1525B67AD6CD}" type="sibTrans" cxnId="{955024BF-36B5-47EB-8852-1E303D29A957}">
      <dgm:prSet/>
      <dgm:spPr/>
      <dgm:t>
        <a:bodyPr/>
        <a:lstStyle/>
        <a:p>
          <a:endParaRPr lang="en-GB"/>
        </a:p>
      </dgm:t>
    </dgm:pt>
    <dgm:pt modelId="{8557C7C1-C8AC-4008-B87C-4C41A277F9BA}">
      <dgm:prSet phldrT="[Text]"/>
      <dgm:spPr/>
      <dgm:t>
        <a:bodyPr/>
        <a:lstStyle/>
        <a:p>
          <a:r>
            <a:rPr lang="en-GB" dirty="0">
              <a:solidFill>
                <a:schemeClr val="tx1"/>
              </a:solidFill>
            </a:rPr>
            <a:t>Adopting inclusive recruitment practices</a:t>
          </a:r>
        </a:p>
      </dgm:t>
    </dgm:pt>
    <dgm:pt modelId="{79D1D4B8-FED5-4C4C-99FC-AA9A029AB530}" type="parTrans" cxnId="{266233DF-1228-4C7D-961E-5E0AC8DA9E2C}">
      <dgm:prSet/>
      <dgm:spPr/>
      <dgm:t>
        <a:bodyPr/>
        <a:lstStyle/>
        <a:p>
          <a:endParaRPr lang="en-GB"/>
        </a:p>
      </dgm:t>
    </dgm:pt>
    <dgm:pt modelId="{4BDA3C36-DE0B-4FDB-BEF5-746955492425}" type="sibTrans" cxnId="{266233DF-1228-4C7D-961E-5E0AC8DA9E2C}">
      <dgm:prSet/>
      <dgm:spPr/>
      <dgm:t>
        <a:bodyPr/>
        <a:lstStyle/>
        <a:p>
          <a:endParaRPr lang="en-GB"/>
        </a:p>
      </dgm:t>
    </dgm:pt>
    <dgm:pt modelId="{EC70D764-40B0-44D7-92A5-0295CBFB22C6}">
      <dgm:prSet phldrT="[Text]"/>
      <dgm:spPr>
        <a:solidFill>
          <a:srgbClr val="C00000"/>
        </a:solidFill>
      </dgm:spPr>
      <dgm:t>
        <a:bodyPr/>
        <a:lstStyle/>
        <a:p>
          <a:r>
            <a:rPr lang="en-GB" dirty="0">
              <a:solidFill>
                <a:schemeClr val="bg1"/>
              </a:solidFill>
            </a:rPr>
            <a:t>Decolonising literature searching</a:t>
          </a:r>
        </a:p>
      </dgm:t>
    </dgm:pt>
    <dgm:pt modelId="{EC0F518C-BA1B-4C3C-B131-DFED4CFE247D}" type="parTrans" cxnId="{2474949A-8ED0-4074-B337-02972BEA8AE6}">
      <dgm:prSet/>
      <dgm:spPr/>
      <dgm:t>
        <a:bodyPr/>
        <a:lstStyle/>
        <a:p>
          <a:endParaRPr lang="en-GB"/>
        </a:p>
      </dgm:t>
    </dgm:pt>
    <dgm:pt modelId="{80228270-23F5-4BBB-97B4-6487F7A8C576}" type="sibTrans" cxnId="{2474949A-8ED0-4074-B337-02972BEA8AE6}">
      <dgm:prSet/>
      <dgm:spPr/>
      <dgm:t>
        <a:bodyPr/>
        <a:lstStyle/>
        <a:p>
          <a:endParaRPr lang="en-GB"/>
        </a:p>
      </dgm:t>
    </dgm:pt>
    <dgm:pt modelId="{21DE592E-A3BD-482C-A9AA-DC6682E02CAA}" type="pres">
      <dgm:prSet presAssocID="{0531DE45-5BA5-4E8B-B111-73D9F6B6B734}" presName="diagram" presStyleCnt="0">
        <dgm:presLayoutVars>
          <dgm:dir/>
          <dgm:resizeHandles val="exact"/>
        </dgm:presLayoutVars>
      </dgm:prSet>
      <dgm:spPr/>
    </dgm:pt>
    <dgm:pt modelId="{8BB6EDAB-C67C-4754-B623-BAB8F0630824}" type="pres">
      <dgm:prSet presAssocID="{294B426A-4827-44E5-B3C4-04A960B52ADB}" presName="node" presStyleLbl="node1" presStyleIdx="0" presStyleCnt="5">
        <dgm:presLayoutVars>
          <dgm:bulletEnabled val="1"/>
        </dgm:presLayoutVars>
      </dgm:prSet>
      <dgm:spPr/>
    </dgm:pt>
    <dgm:pt modelId="{44C5FAB0-441F-431C-8751-C39157C60E98}" type="pres">
      <dgm:prSet presAssocID="{FF55D29F-BCC1-4B61-BA9E-8D825A6C5364}" presName="sibTrans" presStyleCnt="0"/>
      <dgm:spPr/>
    </dgm:pt>
    <dgm:pt modelId="{935E3836-0C84-47EE-BAE4-5B4AA36EBA9A}" type="pres">
      <dgm:prSet presAssocID="{16E5ECDC-3186-4BA7-B6AB-74100CE14718}" presName="node" presStyleLbl="node1" presStyleIdx="1" presStyleCnt="5">
        <dgm:presLayoutVars>
          <dgm:bulletEnabled val="1"/>
        </dgm:presLayoutVars>
      </dgm:prSet>
      <dgm:spPr/>
    </dgm:pt>
    <dgm:pt modelId="{BA4DFD71-163D-4C0D-BC26-9EB3AF86FC98}" type="pres">
      <dgm:prSet presAssocID="{A95380D4-D122-41E1-8E4F-38836088BC11}" presName="sibTrans" presStyleCnt="0"/>
      <dgm:spPr/>
    </dgm:pt>
    <dgm:pt modelId="{A9DEA992-4026-4ABC-AA61-EF686F47FEA0}" type="pres">
      <dgm:prSet presAssocID="{AA95E626-2D24-4C51-A1F1-A5BB7A80D3BD}" presName="node" presStyleLbl="node1" presStyleIdx="2" presStyleCnt="5">
        <dgm:presLayoutVars>
          <dgm:bulletEnabled val="1"/>
        </dgm:presLayoutVars>
      </dgm:prSet>
      <dgm:spPr/>
    </dgm:pt>
    <dgm:pt modelId="{02D8FE01-FEFB-425D-A822-7C19A39C1C94}" type="pres">
      <dgm:prSet presAssocID="{878941E0-0A9F-478D-B5D0-1525B67AD6CD}" presName="sibTrans" presStyleCnt="0"/>
      <dgm:spPr/>
    </dgm:pt>
    <dgm:pt modelId="{F7FF767D-20C2-4AC8-92F1-C5B9422E1119}" type="pres">
      <dgm:prSet presAssocID="{8557C7C1-C8AC-4008-B87C-4C41A277F9BA}" presName="node" presStyleLbl="node1" presStyleIdx="3" presStyleCnt="5">
        <dgm:presLayoutVars>
          <dgm:bulletEnabled val="1"/>
        </dgm:presLayoutVars>
      </dgm:prSet>
      <dgm:spPr/>
    </dgm:pt>
    <dgm:pt modelId="{19BF97B2-AE47-46C3-9B84-2D72E68C2629}" type="pres">
      <dgm:prSet presAssocID="{4BDA3C36-DE0B-4FDB-BEF5-746955492425}" presName="sibTrans" presStyleCnt="0"/>
      <dgm:spPr/>
    </dgm:pt>
    <dgm:pt modelId="{E4A8328A-4EFF-4453-BDC7-2DB4F03BE405}" type="pres">
      <dgm:prSet presAssocID="{EC70D764-40B0-44D7-92A5-0295CBFB22C6}" presName="node" presStyleLbl="node1" presStyleIdx="4" presStyleCnt="5">
        <dgm:presLayoutVars>
          <dgm:bulletEnabled val="1"/>
        </dgm:presLayoutVars>
      </dgm:prSet>
      <dgm:spPr/>
    </dgm:pt>
  </dgm:ptLst>
  <dgm:cxnLst>
    <dgm:cxn modelId="{13426F05-C788-479F-8A30-F314B4BDF421}" srcId="{0531DE45-5BA5-4E8B-B111-73D9F6B6B734}" destId="{16E5ECDC-3186-4BA7-B6AB-74100CE14718}" srcOrd="1" destOrd="0" parTransId="{804F175F-6755-43E1-93B6-8407EAB757C3}" sibTransId="{A95380D4-D122-41E1-8E4F-38836088BC11}"/>
    <dgm:cxn modelId="{4048A932-0B65-4842-99E0-CDEFD47F56A3}" type="presOf" srcId="{AA95E626-2D24-4C51-A1F1-A5BB7A80D3BD}" destId="{A9DEA992-4026-4ABC-AA61-EF686F47FEA0}" srcOrd="0" destOrd="0" presId="urn:microsoft.com/office/officeart/2005/8/layout/default"/>
    <dgm:cxn modelId="{E92B1D35-99AD-4C76-A393-B7F7B1AE6854}" srcId="{0531DE45-5BA5-4E8B-B111-73D9F6B6B734}" destId="{294B426A-4827-44E5-B3C4-04A960B52ADB}" srcOrd="0" destOrd="0" parTransId="{B0545F3F-680C-4F8A-BE61-A02DDD5FF27A}" sibTransId="{FF55D29F-BCC1-4B61-BA9E-8D825A6C5364}"/>
    <dgm:cxn modelId="{8BA8254E-87DC-4172-BEFF-3842DB17AFC3}" type="presOf" srcId="{8557C7C1-C8AC-4008-B87C-4C41A277F9BA}" destId="{F7FF767D-20C2-4AC8-92F1-C5B9422E1119}" srcOrd="0" destOrd="0" presId="urn:microsoft.com/office/officeart/2005/8/layout/default"/>
    <dgm:cxn modelId="{2474949A-8ED0-4074-B337-02972BEA8AE6}" srcId="{0531DE45-5BA5-4E8B-B111-73D9F6B6B734}" destId="{EC70D764-40B0-44D7-92A5-0295CBFB22C6}" srcOrd="4" destOrd="0" parTransId="{EC0F518C-BA1B-4C3C-B131-DFED4CFE247D}" sibTransId="{80228270-23F5-4BBB-97B4-6487F7A8C576}"/>
    <dgm:cxn modelId="{DA42CC9C-2909-4C33-87D1-E318B31493AC}" type="presOf" srcId="{EC70D764-40B0-44D7-92A5-0295CBFB22C6}" destId="{E4A8328A-4EFF-4453-BDC7-2DB4F03BE405}" srcOrd="0" destOrd="0" presId="urn:microsoft.com/office/officeart/2005/8/layout/default"/>
    <dgm:cxn modelId="{7DDD17AE-F809-4DCB-99C8-108B5CB53771}" type="presOf" srcId="{16E5ECDC-3186-4BA7-B6AB-74100CE14718}" destId="{935E3836-0C84-47EE-BAE4-5B4AA36EBA9A}" srcOrd="0" destOrd="0" presId="urn:microsoft.com/office/officeart/2005/8/layout/default"/>
    <dgm:cxn modelId="{955024BF-36B5-47EB-8852-1E303D29A957}" srcId="{0531DE45-5BA5-4E8B-B111-73D9F6B6B734}" destId="{AA95E626-2D24-4C51-A1F1-A5BB7A80D3BD}" srcOrd="2" destOrd="0" parTransId="{BFC370D0-CBAB-4297-BAEA-E14D0A805B4D}" sibTransId="{878941E0-0A9F-478D-B5D0-1525B67AD6CD}"/>
    <dgm:cxn modelId="{B36172CE-3745-4041-A31C-8F543BB6FCE5}" type="presOf" srcId="{0531DE45-5BA5-4E8B-B111-73D9F6B6B734}" destId="{21DE592E-A3BD-482C-A9AA-DC6682E02CAA}" srcOrd="0" destOrd="0" presId="urn:microsoft.com/office/officeart/2005/8/layout/default"/>
    <dgm:cxn modelId="{C111A0CF-9665-4B61-AE90-ED99726BC6FF}" type="presOf" srcId="{294B426A-4827-44E5-B3C4-04A960B52ADB}" destId="{8BB6EDAB-C67C-4754-B623-BAB8F0630824}" srcOrd="0" destOrd="0" presId="urn:microsoft.com/office/officeart/2005/8/layout/default"/>
    <dgm:cxn modelId="{266233DF-1228-4C7D-961E-5E0AC8DA9E2C}" srcId="{0531DE45-5BA5-4E8B-B111-73D9F6B6B734}" destId="{8557C7C1-C8AC-4008-B87C-4C41A277F9BA}" srcOrd="3" destOrd="0" parTransId="{79D1D4B8-FED5-4C4C-99FC-AA9A029AB530}" sibTransId="{4BDA3C36-DE0B-4FDB-BEF5-746955492425}"/>
    <dgm:cxn modelId="{AA32B895-C03E-47EE-9F40-F3B65650FDC9}" type="presParOf" srcId="{21DE592E-A3BD-482C-A9AA-DC6682E02CAA}" destId="{8BB6EDAB-C67C-4754-B623-BAB8F0630824}" srcOrd="0" destOrd="0" presId="urn:microsoft.com/office/officeart/2005/8/layout/default"/>
    <dgm:cxn modelId="{BF1CF417-A58C-4111-AA22-11CA44525F18}" type="presParOf" srcId="{21DE592E-A3BD-482C-A9AA-DC6682E02CAA}" destId="{44C5FAB0-441F-431C-8751-C39157C60E98}" srcOrd="1" destOrd="0" presId="urn:microsoft.com/office/officeart/2005/8/layout/default"/>
    <dgm:cxn modelId="{318866D9-1ACA-4A10-9DF3-69371D687B37}" type="presParOf" srcId="{21DE592E-A3BD-482C-A9AA-DC6682E02CAA}" destId="{935E3836-0C84-47EE-BAE4-5B4AA36EBA9A}" srcOrd="2" destOrd="0" presId="urn:microsoft.com/office/officeart/2005/8/layout/default"/>
    <dgm:cxn modelId="{2F66AA2E-1503-4FBF-B1A4-406FD17E95BB}" type="presParOf" srcId="{21DE592E-A3BD-482C-A9AA-DC6682E02CAA}" destId="{BA4DFD71-163D-4C0D-BC26-9EB3AF86FC98}" srcOrd="3" destOrd="0" presId="urn:microsoft.com/office/officeart/2005/8/layout/default"/>
    <dgm:cxn modelId="{3047C049-9A7B-4BD9-853A-35C9CB8EE2C1}" type="presParOf" srcId="{21DE592E-A3BD-482C-A9AA-DC6682E02CAA}" destId="{A9DEA992-4026-4ABC-AA61-EF686F47FEA0}" srcOrd="4" destOrd="0" presId="urn:microsoft.com/office/officeart/2005/8/layout/default"/>
    <dgm:cxn modelId="{4C86A2FE-E740-4394-8944-6BD8AA9BEAAE}" type="presParOf" srcId="{21DE592E-A3BD-482C-A9AA-DC6682E02CAA}" destId="{02D8FE01-FEFB-425D-A822-7C19A39C1C94}" srcOrd="5" destOrd="0" presId="urn:microsoft.com/office/officeart/2005/8/layout/default"/>
    <dgm:cxn modelId="{A730CE6E-2E1C-4975-8E92-CA3C3B8702E4}" type="presParOf" srcId="{21DE592E-A3BD-482C-A9AA-DC6682E02CAA}" destId="{F7FF767D-20C2-4AC8-92F1-C5B9422E1119}" srcOrd="6" destOrd="0" presId="urn:microsoft.com/office/officeart/2005/8/layout/default"/>
    <dgm:cxn modelId="{4E006580-434A-46BC-AEA8-11EF9F37BAC7}" type="presParOf" srcId="{21DE592E-A3BD-482C-A9AA-DC6682E02CAA}" destId="{19BF97B2-AE47-46C3-9B84-2D72E68C2629}" srcOrd="7" destOrd="0" presId="urn:microsoft.com/office/officeart/2005/8/layout/default"/>
    <dgm:cxn modelId="{130DA380-486E-4556-AD5B-9CA812A63B3B}" type="presParOf" srcId="{21DE592E-A3BD-482C-A9AA-DC6682E02CAA}" destId="{E4A8328A-4EFF-4453-BDC7-2DB4F03BE40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E8C665-0D6A-4E9C-9B66-73798D4F91EE}"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n-GB"/>
        </a:p>
      </dgm:t>
    </dgm:pt>
    <dgm:pt modelId="{070804BA-F830-496E-9D29-804DE7247118}">
      <dgm:prSet phldrT="[Text]"/>
      <dgm:spPr/>
      <dgm:t>
        <a:bodyPr/>
        <a:lstStyle/>
        <a:p>
          <a:r>
            <a:rPr lang="en-GB" dirty="0">
              <a:solidFill>
                <a:schemeClr val="tx1"/>
              </a:solidFill>
            </a:rPr>
            <a:t>Asking the right questions</a:t>
          </a:r>
        </a:p>
      </dgm:t>
    </dgm:pt>
    <dgm:pt modelId="{E19D5FAA-DB8F-4813-8E9C-615196595B9D}" type="parTrans" cxnId="{0CBBDEFC-25D7-4E51-AB2D-FF5CAE9558E4}">
      <dgm:prSet/>
      <dgm:spPr/>
      <dgm:t>
        <a:bodyPr/>
        <a:lstStyle/>
        <a:p>
          <a:endParaRPr lang="en-GB"/>
        </a:p>
      </dgm:t>
    </dgm:pt>
    <dgm:pt modelId="{B4E301DB-E582-47F4-BB6A-BC40E0EDCCDC}" type="sibTrans" cxnId="{0CBBDEFC-25D7-4E51-AB2D-FF5CAE9558E4}">
      <dgm:prSet/>
      <dgm:spPr/>
      <dgm:t>
        <a:bodyPr/>
        <a:lstStyle/>
        <a:p>
          <a:endParaRPr lang="en-GB"/>
        </a:p>
      </dgm:t>
    </dgm:pt>
    <dgm:pt modelId="{74CC0240-44D8-41C5-BB0D-31CE3EDF68C1}">
      <dgm:prSet phldrT="[Text]"/>
      <dgm:spPr/>
      <dgm:t>
        <a:bodyPr/>
        <a:lstStyle/>
        <a:p>
          <a:r>
            <a:rPr lang="en-GB" dirty="0">
              <a:solidFill>
                <a:schemeClr val="tx1"/>
              </a:solidFill>
            </a:rPr>
            <a:t>Actively looking for diverse voices</a:t>
          </a:r>
        </a:p>
      </dgm:t>
    </dgm:pt>
    <dgm:pt modelId="{55EC25C7-DEE4-457E-B3BA-E105894699D3}" type="parTrans" cxnId="{1BB7F1AB-7342-4BEF-A7CE-9F12ACE9CC27}">
      <dgm:prSet/>
      <dgm:spPr/>
      <dgm:t>
        <a:bodyPr/>
        <a:lstStyle/>
        <a:p>
          <a:endParaRPr lang="en-GB"/>
        </a:p>
      </dgm:t>
    </dgm:pt>
    <dgm:pt modelId="{955F5F4B-7A28-41C6-92EF-6061113D20CE}" type="sibTrans" cxnId="{1BB7F1AB-7342-4BEF-A7CE-9F12ACE9CC27}">
      <dgm:prSet/>
      <dgm:spPr/>
      <dgm:t>
        <a:bodyPr/>
        <a:lstStyle/>
        <a:p>
          <a:endParaRPr lang="en-GB"/>
        </a:p>
      </dgm:t>
    </dgm:pt>
    <dgm:pt modelId="{9D1F5F99-018E-4F48-BBE6-D15BF3E66DAB}" type="pres">
      <dgm:prSet presAssocID="{42E8C665-0D6A-4E9C-9B66-73798D4F91EE}" presName="diagram" presStyleCnt="0">
        <dgm:presLayoutVars>
          <dgm:dir/>
          <dgm:resizeHandles val="exact"/>
        </dgm:presLayoutVars>
      </dgm:prSet>
      <dgm:spPr/>
    </dgm:pt>
    <dgm:pt modelId="{C7980CB8-C18A-4815-B815-BBB066411622}" type="pres">
      <dgm:prSet presAssocID="{070804BA-F830-496E-9D29-804DE7247118}" presName="node" presStyleLbl="node1" presStyleIdx="0" presStyleCnt="2">
        <dgm:presLayoutVars>
          <dgm:bulletEnabled val="1"/>
        </dgm:presLayoutVars>
      </dgm:prSet>
      <dgm:spPr/>
    </dgm:pt>
    <dgm:pt modelId="{A58B7E9D-65D7-4080-832E-749B701C6B8E}" type="pres">
      <dgm:prSet presAssocID="{B4E301DB-E582-47F4-BB6A-BC40E0EDCCDC}" presName="sibTrans" presStyleCnt="0"/>
      <dgm:spPr/>
    </dgm:pt>
    <dgm:pt modelId="{A7D4A6DE-F265-4378-A460-10E62E765FCE}" type="pres">
      <dgm:prSet presAssocID="{74CC0240-44D8-41C5-BB0D-31CE3EDF68C1}" presName="node" presStyleLbl="node1" presStyleIdx="1" presStyleCnt="2">
        <dgm:presLayoutVars>
          <dgm:bulletEnabled val="1"/>
        </dgm:presLayoutVars>
      </dgm:prSet>
      <dgm:spPr/>
    </dgm:pt>
  </dgm:ptLst>
  <dgm:cxnLst>
    <dgm:cxn modelId="{37D1B328-B22D-42C9-AB79-68F0230A9526}" type="presOf" srcId="{070804BA-F830-496E-9D29-804DE7247118}" destId="{C7980CB8-C18A-4815-B815-BBB066411622}" srcOrd="0" destOrd="0" presId="urn:microsoft.com/office/officeart/2005/8/layout/default"/>
    <dgm:cxn modelId="{B7AC025B-9F9E-49A4-BAAE-7F93D89C15D9}" type="presOf" srcId="{42E8C665-0D6A-4E9C-9B66-73798D4F91EE}" destId="{9D1F5F99-018E-4F48-BBE6-D15BF3E66DAB}" srcOrd="0" destOrd="0" presId="urn:microsoft.com/office/officeart/2005/8/layout/default"/>
    <dgm:cxn modelId="{1BB7F1AB-7342-4BEF-A7CE-9F12ACE9CC27}" srcId="{42E8C665-0D6A-4E9C-9B66-73798D4F91EE}" destId="{74CC0240-44D8-41C5-BB0D-31CE3EDF68C1}" srcOrd="1" destOrd="0" parTransId="{55EC25C7-DEE4-457E-B3BA-E105894699D3}" sibTransId="{955F5F4B-7A28-41C6-92EF-6061113D20CE}"/>
    <dgm:cxn modelId="{33AD8DF1-B328-48D6-BA55-F974C7DC853F}" type="presOf" srcId="{74CC0240-44D8-41C5-BB0D-31CE3EDF68C1}" destId="{A7D4A6DE-F265-4378-A460-10E62E765FCE}" srcOrd="0" destOrd="0" presId="urn:microsoft.com/office/officeart/2005/8/layout/default"/>
    <dgm:cxn modelId="{0CBBDEFC-25D7-4E51-AB2D-FF5CAE9558E4}" srcId="{42E8C665-0D6A-4E9C-9B66-73798D4F91EE}" destId="{070804BA-F830-496E-9D29-804DE7247118}" srcOrd="0" destOrd="0" parTransId="{E19D5FAA-DB8F-4813-8E9C-615196595B9D}" sibTransId="{B4E301DB-E582-47F4-BB6A-BC40E0EDCCDC}"/>
    <dgm:cxn modelId="{AF17CF1E-8FC0-4153-A14A-E03A00C31E84}" type="presParOf" srcId="{9D1F5F99-018E-4F48-BBE6-D15BF3E66DAB}" destId="{C7980CB8-C18A-4815-B815-BBB066411622}" srcOrd="0" destOrd="0" presId="urn:microsoft.com/office/officeart/2005/8/layout/default"/>
    <dgm:cxn modelId="{A0117FF9-B769-40C8-AB0E-90A78E037657}" type="presParOf" srcId="{9D1F5F99-018E-4F48-BBE6-D15BF3E66DAB}" destId="{A58B7E9D-65D7-4080-832E-749B701C6B8E}" srcOrd="1" destOrd="0" presId="urn:microsoft.com/office/officeart/2005/8/layout/default"/>
    <dgm:cxn modelId="{4AC69DB1-3A1D-4E9A-A5BE-17BD3EEA3B04}" type="presParOf" srcId="{9D1F5F99-018E-4F48-BBE6-D15BF3E66DAB}" destId="{A7D4A6DE-F265-4378-A460-10E62E765FCE}"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8EB0BB-FEE2-40BD-8384-2C45696CF713}"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GB"/>
        </a:p>
      </dgm:t>
    </dgm:pt>
    <dgm:pt modelId="{28BAFE00-3FC6-4DDE-88E2-7625863AB0E4}">
      <dgm:prSet phldrT="[Text]"/>
      <dgm:spPr/>
      <dgm:t>
        <a:bodyPr/>
        <a:lstStyle/>
        <a:p>
          <a:r>
            <a:rPr lang="en-GB" dirty="0">
              <a:solidFill>
                <a:schemeClr val="tx1"/>
              </a:solidFill>
            </a:rPr>
            <a:t>Collect raw data</a:t>
          </a:r>
        </a:p>
      </dgm:t>
    </dgm:pt>
    <dgm:pt modelId="{8C48764F-A6A5-4B36-BD13-1849374967E8}" type="parTrans" cxnId="{37BD64B8-F1F4-438D-A22C-F93445F51211}">
      <dgm:prSet/>
      <dgm:spPr/>
      <dgm:t>
        <a:bodyPr/>
        <a:lstStyle/>
        <a:p>
          <a:endParaRPr lang="en-GB">
            <a:solidFill>
              <a:schemeClr val="tx1"/>
            </a:solidFill>
          </a:endParaRPr>
        </a:p>
      </dgm:t>
    </dgm:pt>
    <dgm:pt modelId="{06B6CCBE-C68D-44E6-9F7A-84C5AF0489A5}" type="sibTrans" cxnId="{37BD64B8-F1F4-438D-A22C-F93445F51211}">
      <dgm:prSet/>
      <dgm:spPr/>
      <dgm:t>
        <a:bodyPr/>
        <a:lstStyle/>
        <a:p>
          <a:endParaRPr lang="en-GB">
            <a:solidFill>
              <a:schemeClr val="tx1"/>
            </a:solidFill>
          </a:endParaRPr>
        </a:p>
      </dgm:t>
    </dgm:pt>
    <dgm:pt modelId="{FCDA628C-084A-44DD-B00B-3AE9A1F88C4A}">
      <dgm:prSet phldrT="[Text]"/>
      <dgm:spPr/>
      <dgm:t>
        <a:bodyPr/>
        <a:lstStyle/>
        <a:p>
          <a:r>
            <a:rPr lang="en-GB" dirty="0">
              <a:solidFill>
                <a:schemeClr val="tx1"/>
              </a:solidFill>
            </a:rPr>
            <a:t>Data from searches without removing duplicates, coded by source</a:t>
          </a:r>
        </a:p>
      </dgm:t>
    </dgm:pt>
    <dgm:pt modelId="{A98253E0-B155-443C-A7BF-8BC39689745F}" type="parTrans" cxnId="{CBB2BAF2-7C40-4258-9D98-29E953532955}">
      <dgm:prSet/>
      <dgm:spPr/>
      <dgm:t>
        <a:bodyPr/>
        <a:lstStyle/>
        <a:p>
          <a:endParaRPr lang="en-GB">
            <a:solidFill>
              <a:schemeClr val="tx1"/>
            </a:solidFill>
          </a:endParaRPr>
        </a:p>
      </dgm:t>
    </dgm:pt>
    <dgm:pt modelId="{8277078D-7274-4457-A84C-95190D94F827}" type="sibTrans" cxnId="{CBB2BAF2-7C40-4258-9D98-29E953532955}">
      <dgm:prSet/>
      <dgm:spPr/>
      <dgm:t>
        <a:bodyPr/>
        <a:lstStyle/>
        <a:p>
          <a:endParaRPr lang="en-GB">
            <a:solidFill>
              <a:schemeClr val="tx1"/>
            </a:solidFill>
          </a:endParaRPr>
        </a:p>
      </dgm:t>
    </dgm:pt>
    <dgm:pt modelId="{4A9166DE-15FE-4E1D-A559-E01901095777}">
      <dgm:prSet phldrT="[Text]"/>
      <dgm:spPr/>
      <dgm:t>
        <a:bodyPr/>
        <a:lstStyle/>
        <a:p>
          <a:r>
            <a:rPr lang="en-GB" dirty="0">
              <a:solidFill>
                <a:schemeClr val="tx1"/>
              </a:solidFill>
            </a:rPr>
            <a:t>Code data (Bethel et al)</a:t>
          </a:r>
        </a:p>
      </dgm:t>
    </dgm:pt>
    <dgm:pt modelId="{655A4E16-770D-4F77-B49E-B4547BFB2F8D}" type="parTrans" cxnId="{EA276BDA-18A6-4F33-AAF6-2BE777476C12}">
      <dgm:prSet/>
      <dgm:spPr/>
      <dgm:t>
        <a:bodyPr/>
        <a:lstStyle/>
        <a:p>
          <a:endParaRPr lang="en-GB">
            <a:solidFill>
              <a:schemeClr val="tx1"/>
            </a:solidFill>
          </a:endParaRPr>
        </a:p>
      </dgm:t>
    </dgm:pt>
    <dgm:pt modelId="{984F165C-7708-450B-AC46-0DADB8F28C41}" type="sibTrans" cxnId="{EA276BDA-18A6-4F33-AAF6-2BE777476C12}">
      <dgm:prSet/>
      <dgm:spPr/>
      <dgm:t>
        <a:bodyPr/>
        <a:lstStyle/>
        <a:p>
          <a:endParaRPr lang="en-GB">
            <a:solidFill>
              <a:schemeClr val="tx1"/>
            </a:solidFill>
          </a:endParaRPr>
        </a:p>
      </dgm:t>
    </dgm:pt>
    <dgm:pt modelId="{1E16193E-6C0C-4694-8E32-64FA0635A722}">
      <dgm:prSet phldrT="[Text]"/>
      <dgm:spPr/>
      <dgm:t>
        <a:bodyPr/>
        <a:lstStyle/>
        <a:p>
          <a:pPr>
            <a:buFont typeface="+mj-lt"/>
            <a:buAutoNum type="arabicPeriod"/>
          </a:pPr>
          <a:r>
            <a:rPr lang="en-GB" dirty="0">
              <a:solidFill>
                <a:schemeClr val="tx1"/>
              </a:solidFill>
            </a:rPr>
            <a:t>= paper retrieved by database search</a:t>
          </a:r>
        </a:p>
      </dgm:t>
    </dgm:pt>
    <dgm:pt modelId="{B83FF146-FB56-4D6E-98C4-A5BF4BF585FE}" type="parTrans" cxnId="{9963C006-B5DA-43CD-B790-9EF025E2FDDC}">
      <dgm:prSet/>
      <dgm:spPr/>
      <dgm:t>
        <a:bodyPr/>
        <a:lstStyle/>
        <a:p>
          <a:endParaRPr lang="en-GB">
            <a:solidFill>
              <a:schemeClr val="tx1"/>
            </a:solidFill>
          </a:endParaRPr>
        </a:p>
      </dgm:t>
    </dgm:pt>
    <dgm:pt modelId="{6574B892-4B79-4969-ADAC-AC918E19B273}" type="sibTrans" cxnId="{9963C006-B5DA-43CD-B790-9EF025E2FDDC}">
      <dgm:prSet/>
      <dgm:spPr/>
      <dgm:t>
        <a:bodyPr/>
        <a:lstStyle/>
        <a:p>
          <a:endParaRPr lang="en-GB">
            <a:solidFill>
              <a:schemeClr val="tx1"/>
            </a:solidFill>
          </a:endParaRPr>
        </a:p>
      </dgm:t>
    </dgm:pt>
    <dgm:pt modelId="{99071405-2DB5-4E56-AEDC-3E31F7E427DB}">
      <dgm:prSet phldrT="[Text]"/>
      <dgm:spPr/>
      <dgm:t>
        <a:bodyPr/>
        <a:lstStyle/>
        <a:p>
          <a:r>
            <a:rPr lang="en-GB" dirty="0">
              <a:solidFill>
                <a:schemeClr val="tx1"/>
              </a:solidFill>
            </a:rPr>
            <a:t>Analyse data</a:t>
          </a:r>
        </a:p>
      </dgm:t>
    </dgm:pt>
    <dgm:pt modelId="{CCAEF194-858D-4E58-880F-4BADC2CBE9E9}" type="parTrans" cxnId="{D423856A-C30A-45D3-B40F-D08C5CCC1098}">
      <dgm:prSet/>
      <dgm:spPr/>
      <dgm:t>
        <a:bodyPr/>
        <a:lstStyle/>
        <a:p>
          <a:endParaRPr lang="en-GB">
            <a:solidFill>
              <a:schemeClr val="tx1"/>
            </a:solidFill>
          </a:endParaRPr>
        </a:p>
      </dgm:t>
    </dgm:pt>
    <dgm:pt modelId="{2C2965ED-2B6D-4A25-9564-E300E4DC9FF8}" type="sibTrans" cxnId="{D423856A-C30A-45D3-B40F-D08C5CCC1098}">
      <dgm:prSet/>
      <dgm:spPr/>
      <dgm:t>
        <a:bodyPr/>
        <a:lstStyle/>
        <a:p>
          <a:endParaRPr lang="en-GB">
            <a:solidFill>
              <a:schemeClr val="tx1"/>
            </a:solidFill>
          </a:endParaRPr>
        </a:p>
      </dgm:t>
    </dgm:pt>
    <dgm:pt modelId="{E7958BAB-812D-45D2-A51F-0A2793468494}">
      <dgm:prSet phldrT="[Text]"/>
      <dgm:spPr/>
      <dgm:t>
        <a:bodyPr/>
        <a:lstStyle/>
        <a:p>
          <a:r>
            <a:rPr lang="en-GB" dirty="0">
              <a:solidFill>
                <a:schemeClr val="tx1"/>
              </a:solidFill>
            </a:rPr>
            <a:t>List of included studies</a:t>
          </a:r>
        </a:p>
      </dgm:t>
    </dgm:pt>
    <dgm:pt modelId="{5C2A7B42-A6CE-4FED-8B32-D3D3C18DCD16}" type="parTrans" cxnId="{4A7F6732-9918-47E7-8573-429D65161F6A}">
      <dgm:prSet/>
      <dgm:spPr/>
      <dgm:t>
        <a:bodyPr/>
        <a:lstStyle/>
        <a:p>
          <a:endParaRPr lang="en-GB">
            <a:solidFill>
              <a:schemeClr val="tx1"/>
            </a:solidFill>
          </a:endParaRPr>
        </a:p>
      </dgm:t>
    </dgm:pt>
    <dgm:pt modelId="{06268C5A-304A-44AD-990B-67E08E8BE715}" type="sibTrans" cxnId="{4A7F6732-9918-47E7-8573-429D65161F6A}">
      <dgm:prSet/>
      <dgm:spPr/>
      <dgm:t>
        <a:bodyPr/>
        <a:lstStyle/>
        <a:p>
          <a:endParaRPr lang="en-GB">
            <a:solidFill>
              <a:schemeClr val="tx1"/>
            </a:solidFill>
          </a:endParaRPr>
        </a:p>
      </dgm:t>
    </dgm:pt>
    <dgm:pt modelId="{C17F0D90-E33E-4D25-834B-A6B4D61B0B7D}">
      <dgm:prSet phldrT="[Text]"/>
      <dgm:spPr/>
      <dgm:t>
        <a:bodyPr/>
        <a:lstStyle/>
        <a:p>
          <a:r>
            <a:rPr lang="en-GB" dirty="0">
              <a:solidFill>
                <a:schemeClr val="tx1"/>
              </a:solidFill>
            </a:rPr>
            <a:t>List of included sources</a:t>
          </a:r>
        </a:p>
      </dgm:t>
    </dgm:pt>
    <dgm:pt modelId="{96980660-30B0-4752-B376-FDFFA1510B32}" type="parTrans" cxnId="{8E004E10-2ED3-41B8-B070-4962944F47FC}">
      <dgm:prSet/>
      <dgm:spPr/>
      <dgm:t>
        <a:bodyPr/>
        <a:lstStyle/>
        <a:p>
          <a:endParaRPr lang="en-GB">
            <a:solidFill>
              <a:schemeClr val="tx1"/>
            </a:solidFill>
          </a:endParaRPr>
        </a:p>
      </dgm:t>
    </dgm:pt>
    <dgm:pt modelId="{8205C5D4-B54A-4432-9718-87313E88D618}" type="sibTrans" cxnId="{8E004E10-2ED3-41B8-B070-4962944F47FC}">
      <dgm:prSet/>
      <dgm:spPr/>
      <dgm:t>
        <a:bodyPr/>
        <a:lstStyle/>
        <a:p>
          <a:endParaRPr lang="en-GB">
            <a:solidFill>
              <a:schemeClr val="tx1"/>
            </a:solidFill>
          </a:endParaRPr>
        </a:p>
      </dgm:t>
    </dgm:pt>
    <dgm:pt modelId="{148BB42F-0579-4991-B004-16669E5880AC}">
      <dgm:prSet phldrT="[Text]"/>
      <dgm:spPr/>
      <dgm:t>
        <a:bodyPr/>
        <a:lstStyle/>
        <a:p>
          <a:pPr>
            <a:buFont typeface="+mj-lt"/>
            <a:buAutoNum type="arabicPeriod"/>
          </a:pPr>
          <a:r>
            <a:rPr lang="en-GB" dirty="0">
              <a:solidFill>
                <a:schemeClr val="tx1"/>
              </a:solidFill>
            </a:rPr>
            <a:t>= paper in database on search date but not retrieved</a:t>
          </a:r>
        </a:p>
      </dgm:t>
    </dgm:pt>
    <dgm:pt modelId="{91D526AD-12BE-422B-BC3B-B2E500426868}" type="parTrans" cxnId="{DEA5CC84-5A25-4659-975B-434DE42B2715}">
      <dgm:prSet/>
      <dgm:spPr/>
      <dgm:t>
        <a:bodyPr/>
        <a:lstStyle/>
        <a:p>
          <a:endParaRPr lang="en-GB">
            <a:solidFill>
              <a:schemeClr val="tx1"/>
            </a:solidFill>
          </a:endParaRPr>
        </a:p>
      </dgm:t>
    </dgm:pt>
    <dgm:pt modelId="{C9A48893-B19B-4AE7-B0D7-2013D9588A1C}" type="sibTrans" cxnId="{DEA5CC84-5A25-4659-975B-434DE42B2715}">
      <dgm:prSet/>
      <dgm:spPr/>
      <dgm:t>
        <a:bodyPr/>
        <a:lstStyle/>
        <a:p>
          <a:endParaRPr lang="en-GB">
            <a:solidFill>
              <a:schemeClr val="tx1"/>
            </a:solidFill>
          </a:endParaRPr>
        </a:p>
      </dgm:t>
    </dgm:pt>
    <dgm:pt modelId="{87BCCDCF-8F55-4B18-AE69-6E74A58DF54B}">
      <dgm:prSet phldrT="[Text]"/>
      <dgm:spPr/>
      <dgm:t>
        <a:bodyPr/>
        <a:lstStyle/>
        <a:p>
          <a:pPr>
            <a:buFont typeface="+mj-lt"/>
            <a:buAutoNum type="arabicPeriod"/>
          </a:pPr>
          <a:r>
            <a:rPr lang="en-GB" dirty="0">
              <a:solidFill>
                <a:schemeClr val="tx1"/>
              </a:solidFill>
            </a:rPr>
            <a:t>= paper not indexed in database</a:t>
          </a:r>
        </a:p>
      </dgm:t>
    </dgm:pt>
    <dgm:pt modelId="{0D6FD9CE-0C15-4389-B2D5-FAA4E9D27B84}" type="parTrans" cxnId="{0D459E01-8BD5-43BF-9DE3-7C6537458F71}">
      <dgm:prSet/>
      <dgm:spPr/>
      <dgm:t>
        <a:bodyPr/>
        <a:lstStyle/>
        <a:p>
          <a:endParaRPr lang="en-GB">
            <a:solidFill>
              <a:schemeClr val="tx1"/>
            </a:solidFill>
          </a:endParaRPr>
        </a:p>
      </dgm:t>
    </dgm:pt>
    <dgm:pt modelId="{0B01CDF0-300D-4B32-8A68-3045226DBC48}" type="sibTrans" cxnId="{0D459E01-8BD5-43BF-9DE3-7C6537458F71}">
      <dgm:prSet/>
      <dgm:spPr/>
      <dgm:t>
        <a:bodyPr/>
        <a:lstStyle/>
        <a:p>
          <a:endParaRPr lang="en-GB">
            <a:solidFill>
              <a:schemeClr val="tx1"/>
            </a:solidFill>
          </a:endParaRPr>
        </a:p>
      </dgm:t>
    </dgm:pt>
    <dgm:pt modelId="{CDD878A0-5770-46A2-8842-9E449E8FB096}">
      <dgm:prSet phldrT="[Text]"/>
      <dgm:spPr/>
      <dgm:t>
        <a:bodyPr/>
        <a:lstStyle/>
        <a:p>
          <a:pPr>
            <a:buFont typeface="+mj-lt"/>
            <a:buAutoNum type="arabicPeriod"/>
          </a:pPr>
          <a:r>
            <a:rPr lang="en-GB" dirty="0">
              <a:solidFill>
                <a:schemeClr val="tx1"/>
              </a:solidFill>
            </a:rPr>
            <a:t>= database not searched</a:t>
          </a:r>
        </a:p>
      </dgm:t>
    </dgm:pt>
    <dgm:pt modelId="{D469FB86-9DD1-4055-A63C-4862EA78220B}" type="parTrans" cxnId="{C42DD85D-00A6-4F82-8266-D32AB6AD2541}">
      <dgm:prSet/>
      <dgm:spPr/>
      <dgm:t>
        <a:bodyPr/>
        <a:lstStyle/>
        <a:p>
          <a:endParaRPr lang="en-GB">
            <a:solidFill>
              <a:schemeClr val="tx1"/>
            </a:solidFill>
          </a:endParaRPr>
        </a:p>
      </dgm:t>
    </dgm:pt>
    <dgm:pt modelId="{8296C790-FB44-46EA-BEE3-99E93B9C6DAD}" type="sibTrans" cxnId="{C42DD85D-00A6-4F82-8266-D32AB6AD2541}">
      <dgm:prSet/>
      <dgm:spPr/>
      <dgm:t>
        <a:bodyPr/>
        <a:lstStyle/>
        <a:p>
          <a:endParaRPr lang="en-GB">
            <a:solidFill>
              <a:schemeClr val="tx1"/>
            </a:solidFill>
          </a:endParaRPr>
        </a:p>
      </dgm:t>
    </dgm:pt>
    <dgm:pt modelId="{0CC0B082-851B-4522-AAA3-D3629152A136}">
      <dgm:prSet phldrT="[Text]"/>
      <dgm:spPr/>
      <dgm:t>
        <a:bodyPr/>
        <a:lstStyle/>
        <a:p>
          <a:r>
            <a:rPr lang="en-GB" dirty="0">
              <a:solidFill>
                <a:schemeClr val="tx1"/>
              </a:solidFill>
            </a:rPr>
            <a:t>Data from published/in press SRs</a:t>
          </a:r>
        </a:p>
      </dgm:t>
    </dgm:pt>
    <dgm:pt modelId="{F7219701-5456-43BF-A27B-E86B4777B70C}" type="parTrans" cxnId="{FC081DCE-0A67-4662-86F0-5832B75C6AE9}">
      <dgm:prSet/>
      <dgm:spPr/>
    </dgm:pt>
    <dgm:pt modelId="{863D35BE-2186-4670-9D85-7045C7B075B4}" type="sibTrans" cxnId="{FC081DCE-0A67-4662-86F0-5832B75C6AE9}">
      <dgm:prSet/>
      <dgm:spPr/>
    </dgm:pt>
    <dgm:pt modelId="{59F72331-6C2C-4F58-A6D8-81CC178B3304}" type="pres">
      <dgm:prSet presAssocID="{388EB0BB-FEE2-40BD-8384-2C45696CF713}" presName="linearFlow" presStyleCnt="0">
        <dgm:presLayoutVars>
          <dgm:dir/>
          <dgm:animLvl val="lvl"/>
          <dgm:resizeHandles val="exact"/>
        </dgm:presLayoutVars>
      </dgm:prSet>
      <dgm:spPr/>
    </dgm:pt>
    <dgm:pt modelId="{5B329EA5-933E-45D2-9751-8B02E4AC6CD4}" type="pres">
      <dgm:prSet presAssocID="{28BAFE00-3FC6-4DDE-88E2-7625863AB0E4}" presName="composite" presStyleCnt="0"/>
      <dgm:spPr/>
    </dgm:pt>
    <dgm:pt modelId="{E7A4FB9A-1070-4C91-BBF5-C09ECE2AEF41}" type="pres">
      <dgm:prSet presAssocID="{28BAFE00-3FC6-4DDE-88E2-7625863AB0E4}" presName="parTx" presStyleLbl="node1" presStyleIdx="0" presStyleCnt="3">
        <dgm:presLayoutVars>
          <dgm:chMax val="0"/>
          <dgm:chPref val="0"/>
          <dgm:bulletEnabled val="1"/>
        </dgm:presLayoutVars>
      </dgm:prSet>
      <dgm:spPr/>
    </dgm:pt>
    <dgm:pt modelId="{EDB79FF5-9507-4173-8838-454108388431}" type="pres">
      <dgm:prSet presAssocID="{28BAFE00-3FC6-4DDE-88E2-7625863AB0E4}" presName="parSh" presStyleLbl="node1" presStyleIdx="0" presStyleCnt="3"/>
      <dgm:spPr/>
    </dgm:pt>
    <dgm:pt modelId="{17666B00-51F7-473C-96D3-A7B01B9410B9}" type="pres">
      <dgm:prSet presAssocID="{28BAFE00-3FC6-4DDE-88E2-7625863AB0E4}" presName="desTx" presStyleLbl="fgAcc1" presStyleIdx="0" presStyleCnt="3">
        <dgm:presLayoutVars>
          <dgm:bulletEnabled val="1"/>
        </dgm:presLayoutVars>
      </dgm:prSet>
      <dgm:spPr/>
    </dgm:pt>
    <dgm:pt modelId="{6FFD5C68-1984-4B4C-823B-DAC74E4AB5FF}" type="pres">
      <dgm:prSet presAssocID="{06B6CCBE-C68D-44E6-9F7A-84C5AF0489A5}" presName="sibTrans" presStyleLbl="sibTrans2D1" presStyleIdx="0" presStyleCnt="2"/>
      <dgm:spPr/>
    </dgm:pt>
    <dgm:pt modelId="{885D7165-2109-4BE8-B115-99F87641ECC2}" type="pres">
      <dgm:prSet presAssocID="{06B6CCBE-C68D-44E6-9F7A-84C5AF0489A5}" presName="connTx" presStyleLbl="sibTrans2D1" presStyleIdx="0" presStyleCnt="2"/>
      <dgm:spPr/>
    </dgm:pt>
    <dgm:pt modelId="{F8816315-AE26-4510-9B8F-C23040381EDA}" type="pres">
      <dgm:prSet presAssocID="{4A9166DE-15FE-4E1D-A559-E01901095777}" presName="composite" presStyleCnt="0"/>
      <dgm:spPr/>
    </dgm:pt>
    <dgm:pt modelId="{69B8976B-06DA-46AF-8430-D310D72F4AE3}" type="pres">
      <dgm:prSet presAssocID="{4A9166DE-15FE-4E1D-A559-E01901095777}" presName="parTx" presStyleLbl="node1" presStyleIdx="0" presStyleCnt="3">
        <dgm:presLayoutVars>
          <dgm:chMax val="0"/>
          <dgm:chPref val="0"/>
          <dgm:bulletEnabled val="1"/>
        </dgm:presLayoutVars>
      </dgm:prSet>
      <dgm:spPr/>
    </dgm:pt>
    <dgm:pt modelId="{CF06AC8F-0DA7-42E3-82FC-A3C60FDEF96D}" type="pres">
      <dgm:prSet presAssocID="{4A9166DE-15FE-4E1D-A559-E01901095777}" presName="parSh" presStyleLbl="node1" presStyleIdx="1" presStyleCnt="3"/>
      <dgm:spPr/>
    </dgm:pt>
    <dgm:pt modelId="{CC6159C4-9350-4058-AACF-AB86C7907601}" type="pres">
      <dgm:prSet presAssocID="{4A9166DE-15FE-4E1D-A559-E01901095777}" presName="desTx" presStyleLbl="fgAcc1" presStyleIdx="1" presStyleCnt="3">
        <dgm:presLayoutVars>
          <dgm:bulletEnabled val="1"/>
        </dgm:presLayoutVars>
      </dgm:prSet>
      <dgm:spPr/>
    </dgm:pt>
    <dgm:pt modelId="{61954392-45DA-4FD0-9DC7-66807B0ED1EA}" type="pres">
      <dgm:prSet presAssocID="{984F165C-7708-450B-AC46-0DADB8F28C41}" presName="sibTrans" presStyleLbl="sibTrans2D1" presStyleIdx="1" presStyleCnt="2"/>
      <dgm:spPr/>
    </dgm:pt>
    <dgm:pt modelId="{FD85096F-11F5-4CED-A275-2924F8FDA701}" type="pres">
      <dgm:prSet presAssocID="{984F165C-7708-450B-AC46-0DADB8F28C41}" presName="connTx" presStyleLbl="sibTrans2D1" presStyleIdx="1" presStyleCnt="2"/>
      <dgm:spPr/>
    </dgm:pt>
    <dgm:pt modelId="{4D5A3583-64F1-47A8-9C83-C295DD197718}" type="pres">
      <dgm:prSet presAssocID="{99071405-2DB5-4E56-AEDC-3E31F7E427DB}" presName="composite" presStyleCnt="0"/>
      <dgm:spPr/>
    </dgm:pt>
    <dgm:pt modelId="{CD9544AC-0E7E-4DA7-8D43-6C096DBC566E}" type="pres">
      <dgm:prSet presAssocID="{99071405-2DB5-4E56-AEDC-3E31F7E427DB}" presName="parTx" presStyleLbl="node1" presStyleIdx="1" presStyleCnt="3">
        <dgm:presLayoutVars>
          <dgm:chMax val="0"/>
          <dgm:chPref val="0"/>
          <dgm:bulletEnabled val="1"/>
        </dgm:presLayoutVars>
      </dgm:prSet>
      <dgm:spPr/>
    </dgm:pt>
    <dgm:pt modelId="{B4FB5130-A207-40EE-A36A-7132D8898D46}" type="pres">
      <dgm:prSet presAssocID="{99071405-2DB5-4E56-AEDC-3E31F7E427DB}" presName="parSh" presStyleLbl="node1" presStyleIdx="2" presStyleCnt="3"/>
      <dgm:spPr/>
    </dgm:pt>
    <dgm:pt modelId="{FB40A63B-47D6-4002-BF9C-9630D964AA53}" type="pres">
      <dgm:prSet presAssocID="{99071405-2DB5-4E56-AEDC-3E31F7E427DB}" presName="desTx" presStyleLbl="fgAcc1" presStyleIdx="2" presStyleCnt="3">
        <dgm:presLayoutVars>
          <dgm:bulletEnabled val="1"/>
        </dgm:presLayoutVars>
      </dgm:prSet>
      <dgm:spPr>
        <a:noFill/>
        <a:ln>
          <a:noFill/>
        </a:ln>
      </dgm:spPr>
    </dgm:pt>
  </dgm:ptLst>
  <dgm:cxnLst>
    <dgm:cxn modelId="{0D459E01-8BD5-43BF-9DE3-7C6537458F71}" srcId="{4A9166DE-15FE-4E1D-A559-E01901095777}" destId="{87BCCDCF-8F55-4B18-AE69-6E74A58DF54B}" srcOrd="2" destOrd="0" parTransId="{0D6FD9CE-0C15-4389-B2D5-FAA4E9D27B84}" sibTransId="{0B01CDF0-300D-4B32-8A68-3045226DBC48}"/>
    <dgm:cxn modelId="{9963C006-B5DA-43CD-B790-9EF025E2FDDC}" srcId="{4A9166DE-15FE-4E1D-A559-E01901095777}" destId="{1E16193E-6C0C-4694-8E32-64FA0635A722}" srcOrd="0" destOrd="0" parTransId="{B83FF146-FB56-4D6E-98C4-A5BF4BF585FE}" sibTransId="{6574B892-4B79-4969-ADAC-AC918E19B273}"/>
    <dgm:cxn modelId="{8E004E10-2ED3-41B8-B070-4962944F47FC}" srcId="{28BAFE00-3FC6-4DDE-88E2-7625863AB0E4}" destId="{C17F0D90-E33E-4D25-834B-A6B4D61B0B7D}" srcOrd="3" destOrd="0" parTransId="{96980660-30B0-4752-B376-FDFFA1510B32}" sibTransId="{8205C5D4-B54A-4432-9718-87313E88D618}"/>
    <dgm:cxn modelId="{6EE9E910-AD61-4C33-B677-6B04A413CB06}" type="presOf" srcId="{28BAFE00-3FC6-4DDE-88E2-7625863AB0E4}" destId="{E7A4FB9A-1070-4C91-BBF5-C09ECE2AEF41}" srcOrd="0" destOrd="0" presId="urn:microsoft.com/office/officeart/2005/8/layout/process3"/>
    <dgm:cxn modelId="{47D6BE14-1C22-40E7-BEAB-32DF5302B765}" type="presOf" srcId="{FCDA628C-084A-44DD-B00B-3AE9A1F88C4A}" destId="{17666B00-51F7-473C-96D3-A7B01B9410B9}" srcOrd="0" destOrd="1" presId="urn:microsoft.com/office/officeart/2005/8/layout/process3"/>
    <dgm:cxn modelId="{4A7F6732-9918-47E7-8573-429D65161F6A}" srcId="{28BAFE00-3FC6-4DDE-88E2-7625863AB0E4}" destId="{E7958BAB-812D-45D2-A51F-0A2793468494}" srcOrd="2" destOrd="0" parTransId="{5C2A7B42-A6CE-4FED-8B32-D3D3C18DCD16}" sibTransId="{06268C5A-304A-44AD-990B-67E08E8BE715}"/>
    <dgm:cxn modelId="{C42DD85D-00A6-4F82-8266-D32AB6AD2541}" srcId="{4A9166DE-15FE-4E1D-A559-E01901095777}" destId="{CDD878A0-5770-46A2-8842-9E449E8FB096}" srcOrd="3" destOrd="0" parTransId="{D469FB86-9DD1-4055-A63C-4862EA78220B}" sibTransId="{8296C790-FB44-46EA-BEE3-99E93B9C6DAD}"/>
    <dgm:cxn modelId="{B3882044-AC73-4BB4-84A7-54209EF21593}" type="presOf" srcId="{984F165C-7708-450B-AC46-0DADB8F28C41}" destId="{61954392-45DA-4FD0-9DC7-66807B0ED1EA}" srcOrd="0" destOrd="0" presId="urn:microsoft.com/office/officeart/2005/8/layout/process3"/>
    <dgm:cxn modelId="{9F8E5F67-9FED-45CA-AD9C-3C39E84A8337}" type="presOf" srcId="{99071405-2DB5-4E56-AEDC-3E31F7E427DB}" destId="{B4FB5130-A207-40EE-A36A-7132D8898D46}" srcOrd="1" destOrd="0" presId="urn:microsoft.com/office/officeart/2005/8/layout/process3"/>
    <dgm:cxn modelId="{14C1FA49-01F0-420A-A9A4-9F621DA5A6FA}" type="presOf" srcId="{99071405-2DB5-4E56-AEDC-3E31F7E427DB}" destId="{CD9544AC-0E7E-4DA7-8D43-6C096DBC566E}" srcOrd="0" destOrd="0" presId="urn:microsoft.com/office/officeart/2005/8/layout/process3"/>
    <dgm:cxn modelId="{D423856A-C30A-45D3-B40F-D08C5CCC1098}" srcId="{388EB0BB-FEE2-40BD-8384-2C45696CF713}" destId="{99071405-2DB5-4E56-AEDC-3E31F7E427DB}" srcOrd="2" destOrd="0" parTransId="{CCAEF194-858D-4E58-880F-4BADC2CBE9E9}" sibTransId="{2C2965ED-2B6D-4A25-9564-E300E4DC9FF8}"/>
    <dgm:cxn modelId="{46B68E6E-CE92-4DBB-84ED-901EE4DEACBD}" type="presOf" srcId="{4A9166DE-15FE-4E1D-A559-E01901095777}" destId="{CF06AC8F-0DA7-42E3-82FC-A3C60FDEF96D}" srcOrd="1" destOrd="0" presId="urn:microsoft.com/office/officeart/2005/8/layout/process3"/>
    <dgm:cxn modelId="{88E5AE4F-F6CD-4284-B4E9-8A956319B68E}" type="presOf" srcId="{984F165C-7708-450B-AC46-0DADB8F28C41}" destId="{FD85096F-11F5-4CED-A275-2924F8FDA701}" srcOrd="1" destOrd="0" presId="urn:microsoft.com/office/officeart/2005/8/layout/process3"/>
    <dgm:cxn modelId="{885DF250-CCC0-4B10-9F91-030B11F7DD87}" type="presOf" srcId="{06B6CCBE-C68D-44E6-9F7A-84C5AF0489A5}" destId="{6FFD5C68-1984-4B4C-823B-DAC74E4AB5FF}" srcOrd="0" destOrd="0" presId="urn:microsoft.com/office/officeart/2005/8/layout/process3"/>
    <dgm:cxn modelId="{0C42F755-EE68-46DA-8478-ACC490FF098F}" type="presOf" srcId="{87BCCDCF-8F55-4B18-AE69-6E74A58DF54B}" destId="{CC6159C4-9350-4058-AACF-AB86C7907601}" srcOrd="0" destOrd="2" presId="urn:microsoft.com/office/officeart/2005/8/layout/process3"/>
    <dgm:cxn modelId="{66194980-69E2-4F40-BFCC-A1C1689772FF}" type="presOf" srcId="{0CC0B082-851B-4522-AAA3-D3629152A136}" destId="{17666B00-51F7-473C-96D3-A7B01B9410B9}" srcOrd="0" destOrd="0" presId="urn:microsoft.com/office/officeart/2005/8/layout/process3"/>
    <dgm:cxn modelId="{F0BDC081-B293-4332-9779-E991CFB47295}" type="presOf" srcId="{06B6CCBE-C68D-44E6-9F7A-84C5AF0489A5}" destId="{885D7165-2109-4BE8-B115-99F87641ECC2}" srcOrd="1" destOrd="0" presId="urn:microsoft.com/office/officeart/2005/8/layout/process3"/>
    <dgm:cxn modelId="{DEA5CC84-5A25-4659-975B-434DE42B2715}" srcId="{4A9166DE-15FE-4E1D-A559-E01901095777}" destId="{148BB42F-0579-4991-B004-16669E5880AC}" srcOrd="1" destOrd="0" parTransId="{91D526AD-12BE-422B-BC3B-B2E500426868}" sibTransId="{C9A48893-B19B-4AE7-B0D7-2013D9588A1C}"/>
    <dgm:cxn modelId="{4425A490-BA97-4C7C-A36E-A6A2E8F1319D}" type="presOf" srcId="{C17F0D90-E33E-4D25-834B-A6B4D61B0B7D}" destId="{17666B00-51F7-473C-96D3-A7B01B9410B9}" srcOrd="0" destOrd="3" presId="urn:microsoft.com/office/officeart/2005/8/layout/process3"/>
    <dgm:cxn modelId="{FE8F96B3-135C-43DA-A954-02CB6029748F}" type="presOf" srcId="{1E16193E-6C0C-4694-8E32-64FA0635A722}" destId="{CC6159C4-9350-4058-AACF-AB86C7907601}" srcOrd="0" destOrd="0" presId="urn:microsoft.com/office/officeart/2005/8/layout/process3"/>
    <dgm:cxn modelId="{37BD64B8-F1F4-438D-A22C-F93445F51211}" srcId="{388EB0BB-FEE2-40BD-8384-2C45696CF713}" destId="{28BAFE00-3FC6-4DDE-88E2-7625863AB0E4}" srcOrd="0" destOrd="0" parTransId="{8C48764F-A6A5-4B36-BD13-1849374967E8}" sibTransId="{06B6CCBE-C68D-44E6-9F7A-84C5AF0489A5}"/>
    <dgm:cxn modelId="{528B22CC-4EC6-4F2D-A528-C0E469FE9E54}" type="presOf" srcId="{388EB0BB-FEE2-40BD-8384-2C45696CF713}" destId="{59F72331-6C2C-4F58-A6D8-81CC178B3304}" srcOrd="0" destOrd="0" presId="urn:microsoft.com/office/officeart/2005/8/layout/process3"/>
    <dgm:cxn modelId="{FC081DCE-0A67-4662-86F0-5832B75C6AE9}" srcId="{28BAFE00-3FC6-4DDE-88E2-7625863AB0E4}" destId="{0CC0B082-851B-4522-AAA3-D3629152A136}" srcOrd="0" destOrd="0" parTransId="{F7219701-5456-43BF-A27B-E86B4777B70C}" sibTransId="{863D35BE-2186-4670-9D85-7045C7B075B4}"/>
    <dgm:cxn modelId="{F94CCAD1-DDE1-4743-8A65-44B5FE5FD747}" type="presOf" srcId="{4A9166DE-15FE-4E1D-A559-E01901095777}" destId="{69B8976B-06DA-46AF-8430-D310D72F4AE3}" srcOrd="0" destOrd="0" presId="urn:microsoft.com/office/officeart/2005/8/layout/process3"/>
    <dgm:cxn modelId="{3F59B8D6-8990-4F0C-ACBA-490B59E4D8E8}" type="presOf" srcId="{CDD878A0-5770-46A2-8842-9E449E8FB096}" destId="{CC6159C4-9350-4058-AACF-AB86C7907601}" srcOrd="0" destOrd="3" presId="urn:microsoft.com/office/officeart/2005/8/layout/process3"/>
    <dgm:cxn modelId="{EA276BDA-18A6-4F33-AAF6-2BE777476C12}" srcId="{388EB0BB-FEE2-40BD-8384-2C45696CF713}" destId="{4A9166DE-15FE-4E1D-A559-E01901095777}" srcOrd="1" destOrd="0" parTransId="{655A4E16-770D-4F77-B49E-B4547BFB2F8D}" sibTransId="{984F165C-7708-450B-AC46-0DADB8F28C41}"/>
    <dgm:cxn modelId="{77E27EE0-20AE-4972-9867-4F91AD61E81D}" type="presOf" srcId="{E7958BAB-812D-45D2-A51F-0A2793468494}" destId="{17666B00-51F7-473C-96D3-A7B01B9410B9}" srcOrd="0" destOrd="2" presId="urn:microsoft.com/office/officeart/2005/8/layout/process3"/>
    <dgm:cxn modelId="{E91E21E6-4006-4EDE-9F32-625700D53FD0}" type="presOf" srcId="{148BB42F-0579-4991-B004-16669E5880AC}" destId="{CC6159C4-9350-4058-AACF-AB86C7907601}" srcOrd="0" destOrd="1" presId="urn:microsoft.com/office/officeart/2005/8/layout/process3"/>
    <dgm:cxn modelId="{5D4924ED-895A-4DB9-BECD-9D35FFC4A15D}" type="presOf" srcId="{28BAFE00-3FC6-4DDE-88E2-7625863AB0E4}" destId="{EDB79FF5-9507-4173-8838-454108388431}" srcOrd="1" destOrd="0" presId="urn:microsoft.com/office/officeart/2005/8/layout/process3"/>
    <dgm:cxn modelId="{CBB2BAF2-7C40-4258-9D98-29E953532955}" srcId="{28BAFE00-3FC6-4DDE-88E2-7625863AB0E4}" destId="{FCDA628C-084A-44DD-B00B-3AE9A1F88C4A}" srcOrd="1" destOrd="0" parTransId="{A98253E0-B155-443C-A7BF-8BC39689745F}" sibTransId="{8277078D-7274-4457-A84C-95190D94F827}"/>
    <dgm:cxn modelId="{E2AD8EB0-F433-4857-9BEE-3633CAED6CFF}" type="presParOf" srcId="{59F72331-6C2C-4F58-A6D8-81CC178B3304}" destId="{5B329EA5-933E-45D2-9751-8B02E4AC6CD4}" srcOrd="0" destOrd="0" presId="urn:microsoft.com/office/officeart/2005/8/layout/process3"/>
    <dgm:cxn modelId="{2EE94B38-372D-4493-802A-FAFCB0F1170F}" type="presParOf" srcId="{5B329EA5-933E-45D2-9751-8B02E4AC6CD4}" destId="{E7A4FB9A-1070-4C91-BBF5-C09ECE2AEF41}" srcOrd="0" destOrd="0" presId="urn:microsoft.com/office/officeart/2005/8/layout/process3"/>
    <dgm:cxn modelId="{A8E33F90-D386-4C71-A4A4-5DA1C5B68CD4}" type="presParOf" srcId="{5B329EA5-933E-45D2-9751-8B02E4AC6CD4}" destId="{EDB79FF5-9507-4173-8838-454108388431}" srcOrd="1" destOrd="0" presId="urn:microsoft.com/office/officeart/2005/8/layout/process3"/>
    <dgm:cxn modelId="{6AA8C9EA-13FC-400A-8DEA-7F2742E51101}" type="presParOf" srcId="{5B329EA5-933E-45D2-9751-8B02E4AC6CD4}" destId="{17666B00-51F7-473C-96D3-A7B01B9410B9}" srcOrd="2" destOrd="0" presId="urn:microsoft.com/office/officeart/2005/8/layout/process3"/>
    <dgm:cxn modelId="{00BD5056-905E-409A-8159-38E3386E6E6A}" type="presParOf" srcId="{59F72331-6C2C-4F58-A6D8-81CC178B3304}" destId="{6FFD5C68-1984-4B4C-823B-DAC74E4AB5FF}" srcOrd="1" destOrd="0" presId="urn:microsoft.com/office/officeart/2005/8/layout/process3"/>
    <dgm:cxn modelId="{AF7DBCD0-FCE9-4F71-A235-451FBB5DE92D}" type="presParOf" srcId="{6FFD5C68-1984-4B4C-823B-DAC74E4AB5FF}" destId="{885D7165-2109-4BE8-B115-99F87641ECC2}" srcOrd="0" destOrd="0" presId="urn:microsoft.com/office/officeart/2005/8/layout/process3"/>
    <dgm:cxn modelId="{C6AA8E6F-F5CB-4655-A7B7-EE261B8BA36E}" type="presParOf" srcId="{59F72331-6C2C-4F58-A6D8-81CC178B3304}" destId="{F8816315-AE26-4510-9B8F-C23040381EDA}" srcOrd="2" destOrd="0" presId="urn:microsoft.com/office/officeart/2005/8/layout/process3"/>
    <dgm:cxn modelId="{038C4193-987C-4759-85EE-3FD30EDC7737}" type="presParOf" srcId="{F8816315-AE26-4510-9B8F-C23040381EDA}" destId="{69B8976B-06DA-46AF-8430-D310D72F4AE3}" srcOrd="0" destOrd="0" presId="urn:microsoft.com/office/officeart/2005/8/layout/process3"/>
    <dgm:cxn modelId="{BC59C35A-05FB-49F5-BF2A-11BC17CC0E49}" type="presParOf" srcId="{F8816315-AE26-4510-9B8F-C23040381EDA}" destId="{CF06AC8F-0DA7-42E3-82FC-A3C60FDEF96D}" srcOrd="1" destOrd="0" presId="urn:microsoft.com/office/officeart/2005/8/layout/process3"/>
    <dgm:cxn modelId="{5AF40053-B605-46B2-BFF3-3F726D15AE5D}" type="presParOf" srcId="{F8816315-AE26-4510-9B8F-C23040381EDA}" destId="{CC6159C4-9350-4058-AACF-AB86C7907601}" srcOrd="2" destOrd="0" presId="urn:microsoft.com/office/officeart/2005/8/layout/process3"/>
    <dgm:cxn modelId="{79113959-0B00-4A7D-B49F-F973AB563F5E}" type="presParOf" srcId="{59F72331-6C2C-4F58-A6D8-81CC178B3304}" destId="{61954392-45DA-4FD0-9DC7-66807B0ED1EA}" srcOrd="3" destOrd="0" presId="urn:microsoft.com/office/officeart/2005/8/layout/process3"/>
    <dgm:cxn modelId="{06DB0585-6947-47C8-BAAB-81CCE5D91BE8}" type="presParOf" srcId="{61954392-45DA-4FD0-9DC7-66807B0ED1EA}" destId="{FD85096F-11F5-4CED-A275-2924F8FDA701}" srcOrd="0" destOrd="0" presId="urn:microsoft.com/office/officeart/2005/8/layout/process3"/>
    <dgm:cxn modelId="{D14DA01F-16F6-4018-8F87-079CAC76AF6D}" type="presParOf" srcId="{59F72331-6C2C-4F58-A6D8-81CC178B3304}" destId="{4D5A3583-64F1-47A8-9C83-C295DD197718}" srcOrd="4" destOrd="0" presId="urn:microsoft.com/office/officeart/2005/8/layout/process3"/>
    <dgm:cxn modelId="{9925A8BB-0F10-4C1B-89DE-28B7C8B9C139}" type="presParOf" srcId="{4D5A3583-64F1-47A8-9C83-C295DD197718}" destId="{CD9544AC-0E7E-4DA7-8D43-6C096DBC566E}" srcOrd="0" destOrd="0" presId="urn:microsoft.com/office/officeart/2005/8/layout/process3"/>
    <dgm:cxn modelId="{3798409B-8A04-4986-A67E-524AB0F888A8}" type="presParOf" srcId="{4D5A3583-64F1-47A8-9C83-C295DD197718}" destId="{B4FB5130-A207-40EE-A36A-7132D8898D46}" srcOrd="1" destOrd="0" presId="urn:microsoft.com/office/officeart/2005/8/layout/process3"/>
    <dgm:cxn modelId="{71BF75F9-94B7-4D2C-8114-22495F56D2D4}" type="presParOf" srcId="{4D5A3583-64F1-47A8-9C83-C295DD197718}" destId="{FB40A63B-47D6-4002-BF9C-9630D964AA5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6EDAB-C67C-4754-B623-BAB8F0630824}">
      <dsp:nvSpPr>
        <dsp:cNvPr id="0" name=""/>
        <dsp:cNvSpPr/>
      </dsp:nvSpPr>
      <dsp:spPr>
        <a:xfrm>
          <a:off x="1592952" y="1371"/>
          <a:ext cx="3706533" cy="222392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GB" sz="3900" kern="1200"/>
            <a:t>Decolonising the curriculum</a:t>
          </a:r>
          <a:endParaRPr lang="en-GB" sz="3900" kern="1200" dirty="0"/>
        </a:p>
      </dsp:txBody>
      <dsp:txXfrm>
        <a:off x="1592952" y="1371"/>
        <a:ext cx="3706533" cy="2223920"/>
      </dsp:txXfrm>
    </dsp:sp>
    <dsp:sp modelId="{935E3836-0C84-47EE-BAE4-5B4AA36EBA9A}">
      <dsp:nvSpPr>
        <dsp:cNvPr id="0" name=""/>
        <dsp:cNvSpPr/>
      </dsp:nvSpPr>
      <dsp:spPr>
        <a:xfrm>
          <a:off x="5670139" y="1371"/>
          <a:ext cx="3706533" cy="222392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GB" sz="3900" kern="1200" dirty="0">
              <a:solidFill>
                <a:schemeClr val="tx1"/>
              </a:solidFill>
            </a:rPr>
            <a:t>Equitable partnerships strategic priority</a:t>
          </a:r>
        </a:p>
      </dsp:txBody>
      <dsp:txXfrm>
        <a:off x="5670139" y="1371"/>
        <a:ext cx="3706533" cy="2223920"/>
      </dsp:txXfrm>
    </dsp:sp>
    <dsp:sp modelId="{A9DEA992-4026-4ABC-AA61-EF686F47FEA0}">
      <dsp:nvSpPr>
        <dsp:cNvPr id="0" name=""/>
        <dsp:cNvSpPr/>
      </dsp:nvSpPr>
      <dsp:spPr>
        <a:xfrm>
          <a:off x="1592952" y="2595945"/>
          <a:ext cx="3706533" cy="222392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GB" sz="3900" kern="1200" dirty="0">
              <a:solidFill>
                <a:schemeClr val="tx1"/>
              </a:solidFill>
            </a:rPr>
            <a:t>Equity, Diversity and Inclusion Strategy</a:t>
          </a:r>
        </a:p>
      </dsp:txBody>
      <dsp:txXfrm>
        <a:off x="1592952" y="2595945"/>
        <a:ext cx="3706533" cy="2223920"/>
      </dsp:txXfrm>
    </dsp:sp>
    <dsp:sp modelId="{F7FF767D-20C2-4AC8-92F1-C5B9422E1119}">
      <dsp:nvSpPr>
        <dsp:cNvPr id="0" name=""/>
        <dsp:cNvSpPr/>
      </dsp:nvSpPr>
      <dsp:spPr>
        <a:xfrm>
          <a:off x="5670139" y="2595945"/>
          <a:ext cx="3706533" cy="222392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GB" sz="3900" kern="1200" dirty="0">
              <a:solidFill>
                <a:schemeClr val="tx1"/>
              </a:solidFill>
            </a:rPr>
            <a:t>LSHTM values and behaviour framework</a:t>
          </a:r>
        </a:p>
      </dsp:txBody>
      <dsp:txXfrm>
        <a:off x="5670139" y="2595945"/>
        <a:ext cx="3706533" cy="2223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6EDAB-C67C-4754-B623-BAB8F0630824}">
      <dsp:nvSpPr>
        <dsp:cNvPr id="0" name=""/>
        <dsp:cNvSpPr/>
      </dsp:nvSpPr>
      <dsp:spPr>
        <a:xfrm>
          <a:off x="0" y="182413"/>
          <a:ext cx="3428007" cy="205680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Decolonising the archives</a:t>
          </a:r>
        </a:p>
      </dsp:txBody>
      <dsp:txXfrm>
        <a:off x="0" y="182413"/>
        <a:ext cx="3428007" cy="2056804"/>
      </dsp:txXfrm>
    </dsp:sp>
    <dsp:sp modelId="{935E3836-0C84-47EE-BAE4-5B4AA36EBA9A}">
      <dsp:nvSpPr>
        <dsp:cNvPr id="0" name=""/>
        <dsp:cNvSpPr/>
      </dsp:nvSpPr>
      <dsp:spPr>
        <a:xfrm>
          <a:off x="3770808" y="182413"/>
          <a:ext cx="3428007" cy="205680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chemeClr val="tx1"/>
              </a:solidFill>
            </a:rPr>
            <a:t>Decolonising the collections</a:t>
          </a:r>
        </a:p>
      </dsp:txBody>
      <dsp:txXfrm>
        <a:off x="3770808" y="182413"/>
        <a:ext cx="3428007" cy="2056804"/>
      </dsp:txXfrm>
    </dsp:sp>
    <dsp:sp modelId="{A9DEA992-4026-4ABC-AA61-EF686F47FEA0}">
      <dsp:nvSpPr>
        <dsp:cNvPr id="0" name=""/>
        <dsp:cNvSpPr/>
      </dsp:nvSpPr>
      <dsp:spPr>
        <a:xfrm>
          <a:off x="7541617" y="182413"/>
          <a:ext cx="3428007" cy="205680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chemeClr val="tx1"/>
              </a:solidFill>
            </a:rPr>
            <a:t>Decolonising our teaching materials</a:t>
          </a:r>
        </a:p>
      </dsp:txBody>
      <dsp:txXfrm>
        <a:off x="7541617" y="182413"/>
        <a:ext cx="3428007" cy="2056804"/>
      </dsp:txXfrm>
    </dsp:sp>
    <dsp:sp modelId="{F7FF767D-20C2-4AC8-92F1-C5B9422E1119}">
      <dsp:nvSpPr>
        <dsp:cNvPr id="0" name=""/>
        <dsp:cNvSpPr/>
      </dsp:nvSpPr>
      <dsp:spPr>
        <a:xfrm>
          <a:off x="1885404" y="2582018"/>
          <a:ext cx="3428007" cy="205680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chemeClr val="tx1"/>
              </a:solidFill>
            </a:rPr>
            <a:t>Adopting inclusive recruitment practices</a:t>
          </a:r>
        </a:p>
      </dsp:txBody>
      <dsp:txXfrm>
        <a:off x="1885404" y="2582018"/>
        <a:ext cx="3428007" cy="2056804"/>
      </dsp:txXfrm>
    </dsp:sp>
    <dsp:sp modelId="{E4A8328A-4EFF-4453-BDC7-2DB4F03BE405}">
      <dsp:nvSpPr>
        <dsp:cNvPr id="0" name=""/>
        <dsp:cNvSpPr/>
      </dsp:nvSpPr>
      <dsp:spPr>
        <a:xfrm>
          <a:off x="5656212" y="2582018"/>
          <a:ext cx="3428007" cy="2056804"/>
        </a:xfrm>
        <a:prstGeom prst="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chemeClr val="bg1"/>
              </a:solidFill>
            </a:rPr>
            <a:t>Decolonising literature searching</a:t>
          </a:r>
        </a:p>
      </dsp:txBody>
      <dsp:txXfrm>
        <a:off x="5656212" y="2582018"/>
        <a:ext cx="3428007" cy="20568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80CB8-C18A-4815-B815-BBB066411622}">
      <dsp:nvSpPr>
        <dsp:cNvPr id="0" name=""/>
        <dsp:cNvSpPr/>
      </dsp:nvSpPr>
      <dsp:spPr>
        <a:xfrm>
          <a:off x="1339" y="843911"/>
          <a:ext cx="5222355" cy="313341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r>
            <a:rPr lang="en-GB" sz="6300" kern="1200" dirty="0">
              <a:solidFill>
                <a:schemeClr val="tx1"/>
              </a:solidFill>
            </a:rPr>
            <a:t>Asking the right questions</a:t>
          </a:r>
        </a:p>
      </dsp:txBody>
      <dsp:txXfrm>
        <a:off x="1339" y="843911"/>
        <a:ext cx="5222355" cy="3133413"/>
      </dsp:txXfrm>
    </dsp:sp>
    <dsp:sp modelId="{A7D4A6DE-F265-4378-A460-10E62E765FCE}">
      <dsp:nvSpPr>
        <dsp:cNvPr id="0" name=""/>
        <dsp:cNvSpPr/>
      </dsp:nvSpPr>
      <dsp:spPr>
        <a:xfrm>
          <a:off x="5745930" y="843911"/>
          <a:ext cx="5222355" cy="313341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r>
            <a:rPr lang="en-GB" sz="6300" kern="1200" dirty="0">
              <a:solidFill>
                <a:schemeClr val="tx1"/>
              </a:solidFill>
            </a:rPr>
            <a:t>Actively looking for diverse voices</a:t>
          </a:r>
        </a:p>
      </dsp:txBody>
      <dsp:txXfrm>
        <a:off x="5745930" y="843911"/>
        <a:ext cx="5222355" cy="31334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B79FF5-9507-4173-8838-454108388431}">
      <dsp:nvSpPr>
        <dsp:cNvPr id="0" name=""/>
        <dsp:cNvSpPr/>
      </dsp:nvSpPr>
      <dsp:spPr>
        <a:xfrm>
          <a:off x="5455" y="38548"/>
          <a:ext cx="2480699" cy="11762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en-GB" sz="2000" kern="1200" dirty="0">
              <a:solidFill>
                <a:schemeClr val="tx1"/>
              </a:solidFill>
            </a:rPr>
            <a:t>Collect raw data</a:t>
          </a:r>
        </a:p>
      </dsp:txBody>
      <dsp:txXfrm>
        <a:off x="5455" y="38548"/>
        <a:ext cx="2480699" cy="784139"/>
      </dsp:txXfrm>
    </dsp:sp>
    <dsp:sp modelId="{17666B00-51F7-473C-96D3-A7B01B9410B9}">
      <dsp:nvSpPr>
        <dsp:cNvPr id="0" name=""/>
        <dsp:cNvSpPr/>
      </dsp:nvSpPr>
      <dsp:spPr>
        <a:xfrm>
          <a:off x="513550" y="822688"/>
          <a:ext cx="2480699" cy="3960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dirty="0">
              <a:solidFill>
                <a:schemeClr val="tx1"/>
              </a:solidFill>
            </a:rPr>
            <a:t>Data from published/in press SRs</a:t>
          </a:r>
        </a:p>
        <a:p>
          <a:pPr marL="228600" lvl="1" indent="-228600" algn="l" defTabSz="889000">
            <a:lnSpc>
              <a:spcPct val="90000"/>
            </a:lnSpc>
            <a:spcBef>
              <a:spcPct val="0"/>
            </a:spcBef>
            <a:spcAft>
              <a:spcPct val="15000"/>
            </a:spcAft>
            <a:buChar char="•"/>
          </a:pPr>
          <a:r>
            <a:rPr lang="en-GB" sz="2000" kern="1200" dirty="0">
              <a:solidFill>
                <a:schemeClr val="tx1"/>
              </a:solidFill>
            </a:rPr>
            <a:t>Data from searches without removing duplicates, coded by source</a:t>
          </a:r>
        </a:p>
        <a:p>
          <a:pPr marL="228600" lvl="1" indent="-228600" algn="l" defTabSz="889000">
            <a:lnSpc>
              <a:spcPct val="90000"/>
            </a:lnSpc>
            <a:spcBef>
              <a:spcPct val="0"/>
            </a:spcBef>
            <a:spcAft>
              <a:spcPct val="15000"/>
            </a:spcAft>
            <a:buChar char="•"/>
          </a:pPr>
          <a:r>
            <a:rPr lang="en-GB" sz="2000" kern="1200" dirty="0">
              <a:solidFill>
                <a:schemeClr val="tx1"/>
              </a:solidFill>
            </a:rPr>
            <a:t>List of included studies</a:t>
          </a:r>
        </a:p>
        <a:p>
          <a:pPr marL="228600" lvl="1" indent="-228600" algn="l" defTabSz="889000">
            <a:lnSpc>
              <a:spcPct val="90000"/>
            </a:lnSpc>
            <a:spcBef>
              <a:spcPct val="0"/>
            </a:spcBef>
            <a:spcAft>
              <a:spcPct val="15000"/>
            </a:spcAft>
            <a:buChar char="•"/>
          </a:pPr>
          <a:r>
            <a:rPr lang="en-GB" sz="2000" kern="1200" dirty="0">
              <a:solidFill>
                <a:schemeClr val="tx1"/>
              </a:solidFill>
            </a:rPr>
            <a:t>List of included sources</a:t>
          </a:r>
        </a:p>
      </dsp:txBody>
      <dsp:txXfrm>
        <a:off x="586207" y="895345"/>
        <a:ext cx="2335385" cy="3814686"/>
      </dsp:txXfrm>
    </dsp:sp>
    <dsp:sp modelId="{6FFD5C68-1984-4B4C-823B-DAC74E4AB5FF}">
      <dsp:nvSpPr>
        <dsp:cNvPr id="0" name=""/>
        <dsp:cNvSpPr/>
      </dsp:nvSpPr>
      <dsp:spPr>
        <a:xfrm>
          <a:off x="2862220" y="121807"/>
          <a:ext cx="797257" cy="6176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tx1"/>
            </a:solidFill>
          </a:endParaRPr>
        </a:p>
      </dsp:txBody>
      <dsp:txXfrm>
        <a:off x="2862220" y="245331"/>
        <a:ext cx="611970" cy="370574"/>
      </dsp:txXfrm>
    </dsp:sp>
    <dsp:sp modelId="{CF06AC8F-0DA7-42E3-82FC-A3C60FDEF96D}">
      <dsp:nvSpPr>
        <dsp:cNvPr id="0" name=""/>
        <dsp:cNvSpPr/>
      </dsp:nvSpPr>
      <dsp:spPr>
        <a:xfrm>
          <a:off x="3990415" y="38548"/>
          <a:ext cx="2480699" cy="11762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en-GB" sz="2000" kern="1200" dirty="0">
              <a:solidFill>
                <a:schemeClr val="tx1"/>
              </a:solidFill>
            </a:rPr>
            <a:t>Code data (Bethel et al)</a:t>
          </a:r>
        </a:p>
      </dsp:txBody>
      <dsp:txXfrm>
        <a:off x="3990415" y="38548"/>
        <a:ext cx="2480699" cy="784139"/>
      </dsp:txXfrm>
    </dsp:sp>
    <dsp:sp modelId="{CC6159C4-9350-4058-AACF-AB86C7907601}">
      <dsp:nvSpPr>
        <dsp:cNvPr id="0" name=""/>
        <dsp:cNvSpPr/>
      </dsp:nvSpPr>
      <dsp:spPr>
        <a:xfrm>
          <a:off x="4498510" y="822688"/>
          <a:ext cx="2480699" cy="3960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Font typeface="+mj-lt"/>
            <a:buAutoNum type="arabicPeriod"/>
          </a:pPr>
          <a:r>
            <a:rPr lang="en-GB" sz="2000" kern="1200" dirty="0">
              <a:solidFill>
                <a:schemeClr val="tx1"/>
              </a:solidFill>
            </a:rPr>
            <a:t>= paper retrieved by database search</a:t>
          </a:r>
        </a:p>
        <a:p>
          <a:pPr marL="228600" lvl="1" indent="-228600" algn="l" defTabSz="889000">
            <a:lnSpc>
              <a:spcPct val="90000"/>
            </a:lnSpc>
            <a:spcBef>
              <a:spcPct val="0"/>
            </a:spcBef>
            <a:spcAft>
              <a:spcPct val="15000"/>
            </a:spcAft>
            <a:buFont typeface="+mj-lt"/>
            <a:buAutoNum type="arabicPeriod"/>
          </a:pPr>
          <a:r>
            <a:rPr lang="en-GB" sz="2000" kern="1200" dirty="0">
              <a:solidFill>
                <a:schemeClr val="tx1"/>
              </a:solidFill>
            </a:rPr>
            <a:t>= paper in database on search date but not retrieved</a:t>
          </a:r>
        </a:p>
        <a:p>
          <a:pPr marL="228600" lvl="1" indent="-228600" algn="l" defTabSz="889000">
            <a:lnSpc>
              <a:spcPct val="90000"/>
            </a:lnSpc>
            <a:spcBef>
              <a:spcPct val="0"/>
            </a:spcBef>
            <a:spcAft>
              <a:spcPct val="15000"/>
            </a:spcAft>
            <a:buFont typeface="+mj-lt"/>
            <a:buAutoNum type="arabicPeriod"/>
          </a:pPr>
          <a:r>
            <a:rPr lang="en-GB" sz="2000" kern="1200" dirty="0">
              <a:solidFill>
                <a:schemeClr val="tx1"/>
              </a:solidFill>
            </a:rPr>
            <a:t>= paper not indexed in database</a:t>
          </a:r>
        </a:p>
        <a:p>
          <a:pPr marL="228600" lvl="1" indent="-228600" algn="l" defTabSz="889000">
            <a:lnSpc>
              <a:spcPct val="90000"/>
            </a:lnSpc>
            <a:spcBef>
              <a:spcPct val="0"/>
            </a:spcBef>
            <a:spcAft>
              <a:spcPct val="15000"/>
            </a:spcAft>
            <a:buFont typeface="+mj-lt"/>
            <a:buAutoNum type="arabicPeriod"/>
          </a:pPr>
          <a:r>
            <a:rPr lang="en-GB" sz="2000" kern="1200" dirty="0">
              <a:solidFill>
                <a:schemeClr val="tx1"/>
              </a:solidFill>
            </a:rPr>
            <a:t>= database not searched</a:t>
          </a:r>
        </a:p>
      </dsp:txBody>
      <dsp:txXfrm>
        <a:off x="4571167" y="895345"/>
        <a:ext cx="2335385" cy="3814686"/>
      </dsp:txXfrm>
    </dsp:sp>
    <dsp:sp modelId="{61954392-45DA-4FD0-9DC7-66807B0ED1EA}">
      <dsp:nvSpPr>
        <dsp:cNvPr id="0" name=""/>
        <dsp:cNvSpPr/>
      </dsp:nvSpPr>
      <dsp:spPr>
        <a:xfrm>
          <a:off x="6847179" y="121807"/>
          <a:ext cx="797257" cy="6176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tx1"/>
            </a:solidFill>
          </a:endParaRPr>
        </a:p>
      </dsp:txBody>
      <dsp:txXfrm>
        <a:off x="6847179" y="245331"/>
        <a:ext cx="611970" cy="370574"/>
      </dsp:txXfrm>
    </dsp:sp>
    <dsp:sp modelId="{B4FB5130-A207-40EE-A36A-7132D8898D46}">
      <dsp:nvSpPr>
        <dsp:cNvPr id="0" name=""/>
        <dsp:cNvSpPr/>
      </dsp:nvSpPr>
      <dsp:spPr>
        <a:xfrm>
          <a:off x="7975374" y="38548"/>
          <a:ext cx="2480699" cy="11762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en-GB" sz="2000" kern="1200" dirty="0">
              <a:solidFill>
                <a:schemeClr val="tx1"/>
              </a:solidFill>
            </a:rPr>
            <a:t>Analyse data</a:t>
          </a:r>
        </a:p>
      </dsp:txBody>
      <dsp:txXfrm>
        <a:off x="7975374" y="38548"/>
        <a:ext cx="2480699" cy="784139"/>
      </dsp:txXfrm>
    </dsp:sp>
    <dsp:sp modelId="{FB40A63B-47D6-4002-BF9C-9630D964AA53}">
      <dsp:nvSpPr>
        <dsp:cNvPr id="0" name=""/>
        <dsp:cNvSpPr/>
      </dsp:nvSpPr>
      <dsp:spPr>
        <a:xfrm>
          <a:off x="8483469" y="822688"/>
          <a:ext cx="2480699" cy="3960000"/>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7" name="Date Placeholder 6"/>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CF79F2-C15C-4E89-8426-83D93BE6B86B}" type="datetimeFigureOut">
              <a:rPr lang="en-GB" smtClean="0"/>
              <a:t>10/07/2023</a:t>
            </a:fld>
            <a:endParaRPr lang="en-GB"/>
          </a:p>
        </p:txBody>
      </p:sp>
      <p:sp>
        <p:nvSpPr>
          <p:cNvPr id="8" name="Footer Placeholder 7"/>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9" name="Slide Number Placeholder 8"/>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C41B48-8ED3-46DB-A0AD-5DA4EC749384}" type="slidenum">
              <a:rPr lang="en-GB" smtClean="0"/>
              <a:t>‹#›</a:t>
            </a:fld>
            <a:endParaRPr lang="en-GB"/>
          </a:p>
        </p:txBody>
      </p:sp>
    </p:spTree>
    <p:extLst>
      <p:ext uri="{BB962C8B-B14F-4D97-AF65-F5344CB8AC3E}">
        <p14:creationId xmlns:p14="http://schemas.microsoft.com/office/powerpoint/2010/main" val="501945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182B3B-D038-4462-9A1E-628ECB8F62B6}" type="datetimeFigureOut">
              <a:rPr lang="en-GB" smtClean="0"/>
              <a:t>10/07/2023</a:t>
            </a:fld>
            <a:endParaRPr lang="en-GB"/>
          </a:p>
        </p:txBody>
      </p:sp>
      <p:sp>
        <p:nvSpPr>
          <p:cNvPr id="10" name="Slide Image Placeholder 9"/>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1" name="Notes Placeholder 10"/>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ooter Placeholder 11"/>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13" name="Slide Number Placeholder 12"/>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24D42F-6154-4FA9-9615-446FC24F1304}" type="slidenum">
              <a:rPr lang="en-GB" smtClean="0"/>
              <a:t>‹#›</a:t>
            </a:fld>
            <a:endParaRPr lang="en-GB"/>
          </a:p>
        </p:txBody>
      </p:sp>
    </p:spTree>
    <p:extLst>
      <p:ext uri="{BB962C8B-B14F-4D97-AF65-F5344CB8AC3E}">
        <p14:creationId xmlns:p14="http://schemas.microsoft.com/office/powerpoint/2010/main" val="103001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talk I’m going to describe a project we ran to see if we could measure any impact on systematic reviews we’ve collaborated on of including discussions on decolonisation, focusing on three areas of the systematic search, while creating the draft search strategy or before. </a:t>
            </a:r>
          </a:p>
          <a:p>
            <a:endParaRPr lang="en-GB" dirty="0"/>
          </a:p>
          <a:p>
            <a:r>
              <a:rPr lang="en-GB" dirty="0"/>
              <a:t>But first, I’m going to give you some definitions and background, as it’s important we are all starting from the same understanding. I should also say that when it comes to decolonising, I’m very much still learning, I recognise I’m looking at this from a very privileged position. I’d be happy to have a discussion afterwards with anyone who wants to about any of what I’m about to say.</a:t>
            </a:r>
          </a:p>
        </p:txBody>
      </p:sp>
      <p:sp>
        <p:nvSpPr>
          <p:cNvPr id="4" name="Slide Number Placeholder 3"/>
          <p:cNvSpPr>
            <a:spLocks noGrp="1"/>
          </p:cNvSpPr>
          <p:nvPr>
            <p:ph type="sldNum" sz="quarter" idx="5"/>
          </p:nvPr>
        </p:nvSpPr>
        <p:spPr/>
        <p:txBody>
          <a:bodyPr/>
          <a:lstStyle/>
          <a:p>
            <a:fld id="{FC24D42F-6154-4FA9-9615-446FC24F1304}" type="slidenum">
              <a:rPr lang="en-GB" smtClean="0"/>
              <a:t>0</a:t>
            </a:fld>
            <a:endParaRPr lang="en-GB"/>
          </a:p>
        </p:txBody>
      </p:sp>
    </p:spTree>
    <p:extLst>
      <p:ext uri="{BB962C8B-B14F-4D97-AF65-F5344CB8AC3E}">
        <p14:creationId xmlns:p14="http://schemas.microsoft.com/office/powerpoint/2010/main" val="524431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Included studies are not random. They are the studies which I have run the searches on, so have the .</a:t>
            </a:r>
            <a:r>
              <a:rPr lang="en-GB" dirty="0" err="1"/>
              <a:t>ris</a:t>
            </a:r>
            <a:r>
              <a:rPr lang="en-GB" dirty="0"/>
              <a:t> files, have completed screening so have the included references, and who I have discussed the three recommendations with prior to searching. </a:t>
            </a:r>
          </a:p>
        </p:txBody>
      </p:sp>
      <p:sp>
        <p:nvSpPr>
          <p:cNvPr id="4" name="Slide Number Placeholder 3"/>
          <p:cNvSpPr>
            <a:spLocks noGrp="1"/>
          </p:cNvSpPr>
          <p:nvPr>
            <p:ph type="sldNum" sz="quarter" idx="5"/>
          </p:nvPr>
        </p:nvSpPr>
        <p:spPr/>
        <p:txBody>
          <a:bodyPr/>
          <a:lstStyle/>
          <a:p>
            <a:fld id="{FC24D42F-6154-4FA9-9615-446FC24F1304}" type="slidenum">
              <a:rPr lang="en-GB" smtClean="0"/>
              <a:t>15</a:t>
            </a:fld>
            <a:endParaRPr lang="en-GB"/>
          </a:p>
        </p:txBody>
      </p:sp>
    </p:spTree>
    <p:extLst>
      <p:ext uri="{BB962C8B-B14F-4D97-AF65-F5344CB8AC3E}">
        <p14:creationId xmlns:p14="http://schemas.microsoft.com/office/powerpoint/2010/main" val="426382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were all done by research groups at LSHTM so they have a public health focus. This is a word cloud of their major subject headings.</a:t>
            </a:r>
          </a:p>
          <a:p>
            <a:r>
              <a:rPr lang="en-GB" dirty="0"/>
              <a:t>10 studies were included, details at the end of the presentation. Most were focused on particular infectious diseases, but there was also one from our Centre for Planetary Health and another looking at mental health. </a:t>
            </a:r>
          </a:p>
        </p:txBody>
      </p:sp>
      <p:sp>
        <p:nvSpPr>
          <p:cNvPr id="4" name="Slide Number Placeholder 3"/>
          <p:cNvSpPr>
            <a:spLocks noGrp="1"/>
          </p:cNvSpPr>
          <p:nvPr>
            <p:ph type="sldNum" sz="quarter" idx="5"/>
          </p:nvPr>
        </p:nvSpPr>
        <p:spPr/>
        <p:txBody>
          <a:bodyPr/>
          <a:lstStyle/>
          <a:p>
            <a:fld id="{FC24D42F-6154-4FA9-9615-446FC24F1304}" type="slidenum">
              <a:rPr lang="en-GB" smtClean="0"/>
              <a:t>16</a:t>
            </a:fld>
            <a:endParaRPr lang="en-GB"/>
          </a:p>
        </p:txBody>
      </p:sp>
    </p:spTree>
    <p:extLst>
      <p:ext uri="{BB962C8B-B14F-4D97-AF65-F5344CB8AC3E}">
        <p14:creationId xmlns:p14="http://schemas.microsoft.com/office/powerpoint/2010/main" val="4210634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thought the previous graph was misleading as it doesn’t take into account how many reviews searched each database. </a:t>
            </a:r>
          </a:p>
          <a:p>
            <a:r>
              <a:rPr lang="en-GB" dirty="0"/>
              <a:t>This graph looks at the proportion of possible papers found by each database. For the 4 databases that were searched in every review, the proportion in the same as the previous graph. However, when we look at the other databases, the proportions have changed. For example, although </a:t>
            </a:r>
            <a:r>
              <a:rPr lang="en-GB" dirty="0" err="1"/>
              <a:t>PsycInfo</a:t>
            </a:r>
            <a:r>
              <a:rPr lang="en-GB" dirty="0"/>
              <a:t> was only searched in one review, it indexed just under 60% of the included papers. Scopus was included in 4 reviews and indexed over 90% of included studies, however my search strategy missed approximately 20% of these.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75% (177/236) of papers were retrieved from all databases they were indexed in at the time of searching.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Highlight GIM results, KCI and </a:t>
            </a:r>
            <a:r>
              <a:rPr lang="en-GB" dirty="0" err="1"/>
              <a:t>SciELO</a:t>
            </a:r>
            <a:r>
              <a:rPr lang="en-GB" dirty="0"/>
              <a:t>.</a:t>
            </a:r>
          </a:p>
          <a:p>
            <a:endParaRPr lang="en-GB" dirty="0"/>
          </a:p>
        </p:txBody>
      </p:sp>
      <p:sp>
        <p:nvSpPr>
          <p:cNvPr id="4" name="Slide Number Placeholder 3"/>
          <p:cNvSpPr>
            <a:spLocks noGrp="1"/>
          </p:cNvSpPr>
          <p:nvPr>
            <p:ph type="sldNum" sz="quarter" idx="5"/>
          </p:nvPr>
        </p:nvSpPr>
        <p:spPr/>
        <p:txBody>
          <a:bodyPr/>
          <a:lstStyle/>
          <a:p>
            <a:fld id="{FC24D42F-6154-4FA9-9615-446FC24F1304}" type="slidenum">
              <a:rPr lang="en-GB" smtClean="0"/>
              <a:t>20</a:t>
            </a:fld>
            <a:endParaRPr lang="en-GB"/>
          </a:p>
        </p:txBody>
      </p:sp>
    </p:spTree>
    <p:extLst>
      <p:ext uri="{BB962C8B-B14F-4D97-AF65-F5344CB8AC3E}">
        <p14:creationId xmlns:p14="http://schemas.microsoft.com/office/powerpoint/2010/main" val="3525815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Embase seems to be more up to date than other databases. In 5 instances, a paper was retrieved in Embase but hadn’t been added to Medline on the search date. This also includes some conference proceedings. </a:t>
            </a:r>
          </a:p>
          <a:p>
            <a:r>
              <a:rPr lang="en-GB" dirty="0"/>
              <a:t>26 of these were from one review and made up 33% of all of the included papers.</a:t>
            </a:r>
          </a:p>
          <a:p>
            <a:r>
              <a:rPr lang="en-GB" dirty="0"/>
              <a:t>177 papers were found in all the databases they were indexed in.</a:t>
            </a:r>
          </a:p>
          <a:p>
            <a:endParaRPr lang="en-GB" dirty="0"/>
          </a:p>
          <a:p>
            <a:r>
              <a:rPr lang="en-GB" dirty="0"/>
              <a:t>Paper found only in Africa-Wide is from the mid-90s and is a study from Kenya. It’s not in an African-based journal, but it wasn’t indexed in Medline until the year after the study was published.</a:t>
            </a:r>
          </a:p>
          <a:p>
            <a:endParaRPr lang="en-GB" dirty="0"/>
          </a:p>
          <a:p>
            <a:r>
              <a:rPr lang="en-GB" dirty="0"/>
              <a:t>Only 9 (4%) included papers not in Medline, Embase, Global Health or Web of Science</a:t>
            </a:r>
          </a:p>
          <a:p>
            <a:r>
              <a:rPr lang="en-GB" dirty="0"/>
              <a:t>25 (11%) not in Medline, Embase or Global Health. These databases are available through HINARI for free or for very low cost to researchers in low and middle-income countries. Another way to decolonise searching is to make it easier for researchers based in poorer institutions to conduct their own reviews.</a:t>
            </a:r>
          </a:p>
          <a:p>
            <a:endParaRPr lang="en-GB" dirty="0"/>
          </a:p>
        </p:txBody>
      </p:sp>
      <p:sp>
        <p:nvSpPr>
          <p:cNvPr id="4" name="Slide Number Placeholder 3"/>
          <p:cNvSpPr>
            <a:spLocks noGrp="1"/>
          </p:cNvSpPr>
          <p:nvPr>
            <p:ph type="sldNum" sz="quarter" idx="5"/>
          </p:nvPr>
        </p:nvSpPr>
        <p:spPr/>
        <p:txBody>
          <a:bodyPr/>
          <a:lstStyle/>
          <a:p>
            <a:fld id="{FC24D42F-6154-4FA9-9615-446FC24F1304}" type="slidenum">
              <a:rPr lang="en-GB" smtClean="0"/>
              <a:t>21</a:t>
            </a:fld>
            <a:endParaRPr lang="en-GB"/>
          </a:p>
        </p:txBody>
      </p:sp>
    </p:spTree>
    <p:extLst>
      <p:ext uri="{BB962C8B-B14F-4D97-AF65-F5344CB8AC3E}">
        <p14:creationId xmlns:p14="http://schemas.microsoft.com/office/powerpoint/2010/main" val="538333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Only 9 (4%) included papers not in Medline, Embase, Global Health or Web of Science</a:t>
            </a:r>
          </a:p>
          <a:p>
            <a:r>
              <a:rPr lang="en-GB" dirty="0"/>
              <a:t>25 (11%) not in Medline, Embase or Global Health. These databases are available through HINARI for free or for very low cost to researchers in low and middle-income countries. Another way to decolonise searching is to make it easier for researchers based in poorer institutions to conduct their own reviews.</a:t>
            </a:r>
          </a:p>
          <a:p>
            <a:endParaRPr lang="en-GB" dirty="0"/>
          </a:p>
        </p:txBody>
      </p:sp>
      <p:sp>
        <p:nvSpPr>
          <p:cNvPr id="4" name="Slide Number Placeholder 3"/>
          <p:cNvSpPr>
            <a:spLocks noGrp="1"/>
          </p:cNvSpPr>
          <p:nvPr>
            <p:ph type="sldNum" sz="quarter" idx="5"/>
          </p:nvPr>
        </p:nvSpPr>
        <p:spPr/>
        <p:txBody>
          <a:bodyPr/>
          <a:lstStyle/>
          <a:p>
            <a:fld id="{FC24D42F-6154-4FA9-9615-446FC24F1304}" type="slidenum">
              <a:rPr lang="en-GB" smtClean="0"/>
              <a:t>22</a:t>
            </a:fld>
            <a:endParaRPr lang="en-GB"/>
          </a:p>
        </p:txBody>
      </p:sp>
    </p:spTree>
    <p:extLst>
      <p:ext uri="{BB962C8B-B14F-4D97-AF65-F5344CB8AC3E}">
        <p14:creationId xmlns:p14="http://schemas.microsoft.com/office/powerpoint/2010/main" val="2529118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results show a mixed bag. It’s hard to argue that our three interventions to improve the diversity of included papers in systematic reviews have had any impact on the papers included in the reviews. We haven’t measured the impact of not including geographic limits, but removing language limits or expanding sources only had a tiny impact.</a:t>
            </a:r>
          </a:p>
        </p:txBody>
      </p:sp>
      <p:sp>
        <p:nvSpPr>
          <p:cNvPr id="4" name="Slide Number Placeholder 3"/>
          <p:cNvSpPr>
            <a:spLocks noGrp="1"/>
          </p:cNvSpPr>
          <p:nvPr>
            <p:ph type="sldNum" sz="quarter" idx="5"/>
          </p:nvPr>
        </p:nvSpPr>
        <p:spPr/>
        <p:txBody>
          <a:bodyPr/>
          <a:lstStyle/>
          <a:p>
            <a:fld id="{FC24D42F-6154-4FA9-9615-446FC24F1304}" type="slidenum">
              <a:rPr lang="en-GB" smtClean="0"/>
              <a:t>23</a:t>
            </a:fld>
            <a:endParaRPr lang="en-GB"/>
          </a:p>
        </p:txBody>
      </p:sp>
    </p:spTree>
    <p:extLst>
      <p:ext uri="{BB962C8B-B14F-4D97-AF65-F5344CB8AC3E}">
        <p14:creationId xmlns:p14="http://schemas.microsoft.com/office/powerpoint/2010/main" val="2276128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Where does this leave us going forward? We are going to continue this analysis. This study only includes 10 papers so it’s impossible to generalise from these. I know others have done similar studies and it’s something we need to continue so we can start to reach a critical mass we can generalise from.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am aware that the three recommendations we use result in the systematic review reducing limits, so increasing the number of retrieved articles and the amount of screening to do. Is this sustainable? Do we need to be more pragmatic about how realistic it is for us to be comprehensive? Particularly when the number of published studies keeps increasing.</a:t>
            </a:r>
          </a:p>
          <a:p>
            <a:endParaRPr lang="en-GB" dirty="0"/>
          </a:p>
        </p:txBody>
      </p:sp>
      <p:sp>
        <p:nvSpPr>
          <p:cNvPr id="4" name="Slide Number Placeholder 3"/>
          <p:cNvSpPr>
            <a:spLocks noGrp="1"/>
          </p:cNvSpPr>
          <p:nvPr>
            <p:ph type="sldNum" sz="quarter" idx="5"/>
          </p:nvPr>
        </p:nvSpPr>
        <p:spPr/>
        <p:txBody>
          <a:bodyPr/>
          <a:lstStyle/>
          <a:p>
            <a:fld id="{FC24D42F-6154-4FA9-9615-446FC24F1304}" type="slidenum">
              <a:rPr lang="en-GB" smtClean="0"/>
              <a:t>24</a:t>
            </a:fld>
            <a:endParaRPr lang="en-GB"/>
          </a:p>
        </p:txBody>
      </p:sp>
    </p:spTree>
    <p:extLst>
      <p:ext uri="{BB962C8B-B14F-4D97-AF65-F5344CB8AC3E}">
        <p14:creationId xmlns:p14="http://schemas.microsoft.com/office/powerpoint/2010/main" val="2475057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Maybe we can look at this from another perspective. At LSHTM we’ve been focused on how to decolonise our research, which is covering low and middle income countries and potential literature not in English. However, to really decolonise global health, we should be looking to make systematic reviews a viable methodology for any research group, anywhere in the world. Instead of a research group in London carrying out the review, maybe we should be looking at how a research group in a poorer institution than our own can complete a good quality review themselves. </a:t>
            </a:r>
          </a:p>
          <a:p>
            <a:endParaRPr lang="en-GB" dirty="0"/>
          </a:p>
          <a:p>
            <a:r>
              <a:rPr lang="en-GB" dirty="0"/>
              <a:t>Only 3% of SRs in </a:t>
            </a:r>
            <a:r>
              <a:rPr lang="en-GB" dirty="0" err="1"/>
              <a:t>WoS</a:t>
            </a:r>
            <a:r>
              <a:rPr lang="en-GB" dirty="0"/>
              <a:t> have an author from an African institution. When we limit that to SRs published in 2023, it only goes up to 4%.</a:t>
            </a:r>
          </a:p>
        </p:txBody>
      </p:sp>
      <p:sp>
        <p:nvSpPr>
          <p:cNvPr id="4" name="Slide Number Placeholder 3"/>
          <p:cNvSpPr>
            <a:spLocks noGrp="1"/>
          </p:cNvSpPr>
          <p:nvPr>
            <p:ph type="sldNum" sz="quarter" idx="5"/>
          </p:nvPr>
        </p:nvSpPr>
        <p:spPr/>
        <p:txBody>
          <a:bodyPr/>
          <a:lstStyle/>
          <a:p>
            <a:fld id="{FC24D42F-6154-4FA9-9615-446FC24F1304}" type="slidenum">
              <a:rPr lang="en-GB" smtClean="0"/>
              <a:t>25</a:t>
            </a:fld>
            <a:endParaRPr lang="en-GB"/>
          </a:p>
        </p:txBody>
      </p:sp>
    </p:spTree>
    <p:extLst>
      <p:ext uri="{BB962C8B-B14F-4D97-AF65-F5344CB8AC3E}">
        <p14:creationId xmlns:p14="http://schemas.microsoft.com/office/powerpoint/2010/main" val="26147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24D42F-6154-4FA9-9615-446FC24F1304}" type="slidenum">
              <a:rPr lang="en-GB" smtClean="0"/>
              <a:t>26</a:t>
            </a:fld>
            <a:endParaRPr lang="en-GB"/>
          </a:p>
        </p:txBody>
      </p:sp>
    </p:spTree>
    <p:extLst>
      <p:ext uri="{BB962C8B-B14F-4D97-AF65-F5344CB8AC3E}">
        <p14:creationId xmlns:p14="http://schemas.microsoft.com/office/powerpoint/2010/main" val="1679520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24D42F-6154-4FA9-9615-446FC24F1304}" type="slidenum">
              <a:rPr lang="en-GB" smtClean="0"/>
              <a:t>28</a:t>
            </a:fld>
            <a:endParaRPr lang="en-GB"/>
          </a:p>
        </p:txBody>
      </p:sp>
    </p:spTree>
    <p:extLst>
      <p:ext uri="{BB962C8B-B14F-4D97-AF65-F5344CB8AC3E}">
        <p14:creationId xmlns:p14="http://schemas.microsoft.com/office/powerpoint/2010/main" val="1875933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BMJ Global Health</a:t>
            </a:r>
          </a:p>
        </p:txBody>
      </p:sp>
      <p:sp>
        <p:nvSpPr>
          <p:cNvPr id="4" name="Slide Number Placeholder 3"/>
          <p:cNvSpPr>
            <a:spLocks noGrp="1"/>
          </p:cNvSpPr>
          <p:nvPr>
            <p:ph type="sldNum" sz="quarter" idx="5"/>
          </p:nvPr>
        </p:nvSpPr>
        <p:spPr/>
        <p:txBody>
          <a:bodyPr/>
          <a:lstStyle/>
          <a:p>
            <a:fld id="{FC24D42F-6154-4FA9-9615-446FC24F1304}" type="slidenum">
              <a:rPr lang="en-GB" smtClean="0"/>
              <a:t>2</a:t>
            </a:fld>
            <a:endParaRPr lang="en-GB"/>
          </a:p>
        </p:txBody>
      </p:sp>
    </p:spTree>
    <p:extLst>
      <p:ext uri="{BB962C8B-B14F-4D97-AF65-F5344CB8AC3E}">
        <p14:creationId xmlns:p14="http://schemas.microsoft.com/office/powerpoint/2010/main" val="592813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School founded to train staff for the British Colonial Medical Service and the British Foreign Office.</a:t>
            </a:r>
          </a:p>
          <a:p>
            <a:r>
              <a:rPr lang="en-GB" dirty="0"/>
              <a:t>Only in 1925 were these links formally broken and qualifications were issued by the University of London.</a:t>
            </a:r>
          </a:p>
          <a:p>
            <a:r>
              <a:rPr lang="en-GB" dirty="0"/>
              <a:t>This is a picture of the School’s second home in Endsleigh Gardens in London. This building is now UCL’s student union.</a:t>
            </a:r>
          </a:p>
          <a:p>
            <a:endParaRPr lang="en-GB" dirty="0"/>
          </a:p>
          <a:p>
            <a:r>
              <a:rPr lang="en-GB" dirty="0"/>
              <a:t>Patrick Manson was Chief Medical Officer to the Colonial Office</a:t>
            </a:r>
          </a:p>
        </p:txBody>
      </p:sp>
      <p:sp>
        <p:nvSpPr>
          <p:cNvPr id="4" name="Slide Number Placeholder 3"/>
          <p:cNvSpPr>
            <a:spLocks noGrp="1"/>
          </p:cNvSpPr>
          <p:nvPr>
            <p:ph type="sldNum" sz="quarter" idx="5"/>
          </p:nvPr>
        </p:nvSpPr>
        <p:spPr/>
        <p:txBody>
          <a:bodyPr/>
          <a:lstStyle/>
          <a:p>
            <a:fld id="{FC24D42F-6154-4FA9-9615-446FC24F1304}" type="slidenum">
              <a:rPr lang="en-GB" smtClean="0"/>
              <a:t>3</a:t>
            </a:fld>
            <a:endParaRPr lang="en-GB"/>
          </a:p>
        </p:txBody>
      </p:sp>
    </p:spTree>
    <p:extLst>
      <p:ext uri="{BB962C8B-B14F-4D97-AF65-F5344CB8AC3E}">
        <p14:creationId xmlns:p14="http://schemas.microsoft.com/office/powerpoint/2010/main" val="3454756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past 3 years at the London School of Hygiene &amp; Tropical Medicine have been eventful. Not just because the School was heavily involved in providing scientific advice to the UK government during the COVID pandemic, or because we got a new director, but because a report published by the students shed a light on unacceptably high instances of racial and colonial attitudes among academic and teaching staff. The new Director commissioned two reports to investigate. The first, authored by </a:t>
            </a:r>
            <a:r>
              <a:rPr lang="en-GB" dirty="0" err="1"/>
              <a:t>Lioba</a:t>
            </a:r>
            <a:r>
              <a:rPr lang="en-GB" dirty="0"/>
              <a:t> Hirsch traced the School’s colonial beginnings and it’s rise to prominence within public and global health research. The second, authored by the independent Nous Group, reviewed the School’s history and current practices relating to race equity and provide recommendations. The institution has made both reports available Open Access and I’ve included links to them both in the references.</a:t>
            </a:r>
          </a:p>
        </p:txBody>
      </p:sp>
      <p:sp>
        <p:nvSpPr>
          <p:cNvPr id="4" name="Slide Number Placeholder 3"/>
          <p:cNvSpPr>
            <a:spLocks noGrp="1"/>
          </p:cNvSpPr>
          <p:nvPr>
            <p:ph type="sldNum" sz="quarter" idx="5"/>
          </p:nvPr>
        </p:nvSpPr>
        <p:spPr/>
        <p:txBody>
          <a:bodyPr/>
          <a:lstStyle/>
          <a:p>
            <a:fld id="{FC24D42F-6154-4FA9-9615-446FC24F1304}" type="slidenum">
              <a:rPr lang="en-GB" smtClean="0"/>
              <a:t>4</a:t>
            </a:fld>
            <a:endParaRPr lang="en-GB"/>
          </a:p>
        </p:txBody>
      </p:sp>
    </p:spTree>
    <p:extLst>
      <p:ext uri="{BB962C8B-B14F-4D97-AF65-F5344CB8AC3E}">
        <p14:creationId xmlns:p14="http://schemas.microsoft.com/office/powerpoint/2010/main" val="228142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Asking questions</a:t>
            </a:r>
          </a:p>
          <a:p>
            <a:pPr lvl="0"/>
            <a:r>
              <a:rPr lang="en-GB" dirty="0"/>
              <a:t>Which assumptions underlie the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Involving stakeholders</a:t>
            </a:r>
          </a:p>
          <a:p>
            <a:pPr lvl="0"/>
            <a:r>
              <a:rPr lang="en-GB" dirty="0"/>
              <a:t>Critically examining which regions/countries are under investigation</a:t>
            </a:r>
          </a:p>
          <a:p>
            <a:endParaRPr lang="en-GB" dirty="0"/>
          </a:p>
          <a:p>
            <a:r>
              <a:rPr lang="en-GB" dirty="0"/>
              <a:t>Actively looking for diverse voices</a:t>
            </a:r>
          </a:p>
          <a:p>
            <a:pPr lvl="0"/>
            <a:r>
              <a:rPr lang="en-GB" dirty="0"/>
              <a:t>Deliberately looking for locally-published and authored literature</a:t>
            </a:r>
          </a:p>
          <a:p>
            <a:pPr lvl="0"/>
            <a:r>
              <a:rPr lang="en-GB" dirty="0"/>
              <a:t>Including non-English language literature</a:t>
            </a:r>
          </a:p>
          <a:p>
            <a:pPr lvl="0"/>
            <a:r>
              <a:rPr lang="en-GB" dirty="0"/>
              <a:t>Treating all authors/journals the same.</a:t>
            </a:r>
          </a:p>
          <a:p>
            <a:endParaRPr lang="en-GB" dirty="0"/>
          </a:p>
        </p:txBody>
      </p:sp>
      <p:sp>
        <p:nvSpPr>
          <p:cNvPr id="4" name="Slide Number Placeholder 3"/>
          <p:cNvSpPr>
            <a:spLocks noGrp="1"/>
          </p:cNvSpPr>
          <p:nvPr>
            <p:ph type="sldNum" sz="quarter" idx="5"/>
          </p:nvPr>
        </p:nvSpPr>
        <p:spPr/>
        <p:txBody>
          <a:bodyPr/>
          <a:lstStyle/>
          <a:p>
            <a:fld id="{FC24D42F-6154-4FA9-9615-446FC24F1304}" type="slidenum">
              <a:rPr lang="en-GB" smtClean="0"/>
              <a:t>8</a:t>
            </a:fld>
            <a:endParaRPr lang="en-GB"/>
          </a:p>
        </p:txBody>
      </p:sp>
    </p:spTree>
    <p:extLst>
      <p:ext uri="{BB962C8B-B14F-4D97-AF65-F5344CB8AC3E}">
        <p14:creationId xmlns:p14="http://schemas.microsoft.com/office/powerpoint/2010/main" val="1748101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not one source which contains all of the information on a topic. You will have to search in a variety of sources to be comprehensive. In the past, when we have searched for information, we have concentrated on the big biomedical databases, such as Medline (also </a:t>
            </a:r>
            <a:r>
              <a:rPr lang="en-US" dirty="0" err="1"/>
              <a:t>pubmed</a:t>
            </a:r>
            <a:r>
              <a:rPr lang="en-US" dirty="0"/>
              <a:t>) and Embase. However, these are both biased towards journals which are published in N America and Europe. They don’t give a truly global view of a topic. When we’re advising students we recommend they search 4-5 databases if they’re doing a systematic review type project. </a:t>
            </a:r>
          </a:p>
          <a:p>
            <a:endParaRPr lang="en-US" dirty="0"/>
          </a:p>
          <a:p>
            <a:r>
              <a:rPr lang="en-US" dirty="0"/>
              <a:t>On this slide we can see the results of a search for malaria in 6 different databases, showing the proportion of results in English or non-English. Less than 10% of the results in the top 3 databases (Medline, Embase, </a:t>
            </a:r>
            <a:r>
              <a:rPr lang="en-US" dirty="0" err="1"/>
              <a:t>WoS</a:t>
            </a:r>
            <a:r>
              <a:rPr lang="en-US" dirty="0"/>
              <a:t>) was in a language other than English. Even SciELO, which is a database which specializes in collecting information published by researchers from Spanish or Portuguese speaking countries, over half of the articles are in English. Where you search has a big impact on the results you retrieve.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should say here that my previous analysis of the malaria authors and funding may not be as skewed as we originally thought. That analysis was done on the Web of Science, where we can see 97% if the retrieved papers were in English. There will be lots more information out there, it’s just not in that source.</a:t>
            </a:r>
            <a:endParaRPr lang="en-GB" dirty="0"/>
          </a:p>
        </p:txBody>
      </p:sp>
      <p:sp>
        <p:nvSpPr>
          <p:cNvPr id="4" name="Slide Number Placeholder 3"/>
          <p:cNvSpPr>
            <a:spLocks noGrp="1"/>
          </p:cNvSpPr>
          <p:nvPr>
            <p:ph type="sldNum" sz="quarter" idx="5"/>
          </p:nvPr>
        </p:nvSpPr>
        <p:spPr/>
        <p:txBody>
          <a:bodyPr/>
          <a:lstStyle/>
          <a:p>
            <a:fld id="{FC24D42F-6154-4FA9-9615-446FC24F1304}" type="slidenum">
              <a:rPr lang="en-GB" smtClean="0"/>
              <a:t>10</a:t>
            </a:fld>
            <a:endParaRPr lang="en-GB"/>
          </a:p>
        </p:txBody>
      </p:sp>
    </p:spTree>
    <p:extLst>
      <p:ext uri="{BB962C8B-B14F-4D97-AF65-F5344CB8AC3E}">
        <p14:creationId xmlns:p14="http://schemas.microsoft.com/office/powerpoint/2010/main" val="3245484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24D42F-6154-4FA9-9615-446FC24F1304}" type="slidenum">
              <a:rPr lang="en-GB" smtClean="0"/>
              <a:t>11</a:t>
            </a:fld>
            <a:endParaRPr lang="en-GB"/>
          </a:p>
        </p:txBody>
      </p:sp>
    </p:spTree>
    <p:extLst>
      <p:ext uri="{BB962C8B-B14F-4D97-AF65-F5344CB8AC3E}">
        <p14:creationId xmlns:p14="http://schemas.microsoft.com/office/powerpoint/2010/main" val="951971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does it make any difference to the end results in a systematic review if you choose to include only English language results? This is a topic of some debate in the literature, but I would argue that you’re asking the wrong question. You can’t know the answer to that unless you run a search both with and without non-English language papers and see what you may miss. If your aim is to be comprehensive and find all the relevant studies on a topic, how can you justify ignoring a potentially large number of studies?</a:t>
            </a:r>
          </a:p>
          <a:p>
            <a:r>
              <a:rPr lang="en-US" dirty="0"/>
              <a:t>I’ll highlight some of the recent research on this (references are on a slide at the end)</a:t>
            </a:r>
          </a:p>
          <a:p>
            <a:r>
              <a:rPr lang="en-US" dirty="0"/>
              <a:t>A study by </a:t>
            </a:r>
            <a:r>
              <a:rPr lang="en-US" dirty="0" err="1"/>
              <a:t>Dobrescu</a:t>
            </a:r>
            <a:r>
              <a:rPr lang="en-US" dirty="0"/>
              <a:t> et al found that reducing searches to English language only may be ok for rapid reviews or low-resourced reviews in MOST medical topics. Note how many qualifiers are used in that statement. However, a study by </a:t>
            </a:r>
            <a:r>
              <a:rPr lang="en-US" dirty="0" err="1"/>
              <a:t>Shenderovich</a:t>
            </a:r>
            <a:r>
              <a:rPr lang="en-US" dirty="0"/>
              <a:t> et al in 2016 found that 15% of relevant studies on a topic focusing on low and middle income countries was in a language other than English. 2/3 of those were only retrieved by using regional databases. </a:t>
            </a:r>
            <a:r>
              <a:rPr lang="en-US" dirty="0" err="1"/>
              <a:t>Chaabna</a:t>
            </a:r>
            <a:r>
              <a:rPr lang="en-US" dirty="0"/>
              <a:t> et al found similar results looking for information on the Middle East and North Africa. </a:t>
            </a:r>
          </a:p>
          <a:p>
            <a:endParaRPr lang="en-US" dirty="0"/>
          </a:p>
          <a:p>
            <a:r>
              <a:rPr lang="en-US" dirty="0"/>
              <a:t>Therefore, our recommendation has changed and we now encourage reviewers to include specialist regional or non-English language databases in their list of sources, especially if their topic is relevant in countries where English isn’t an official language or if you are trying to get a global or regional perspective on a topic.</a:t>
            </a:r>
            <a:endParaRPr lang="en-GB" dirty="0"/>
          </a:p>
          <a:p>
            <a:endParaRPr lang="en-GB" dirty="0"/>
          </a:p>
        </p:txBody>
      </p:sp>
      <p:sp>
        <p:nvSpPr>
          <p:cNvPr id="4" name="Slide Number Placeholder 3"/>
          <p:cNvSpPr>
            <a:spLocks noGrp="1"/>
          </p:cNvSpPr>
          <p:nvPr>
            <p:ph type="sldNum" sz="quarter" idx="5"/>
          </p:nvPr>
        </p:nvSpPr>
        <p:spPr/>
        <p:txBody>
          <a:bodyPr/>
          <a:lstStyle/>
          <a:p>
            <a:fld id="{FC24D42F-6154-4FA9-9615-446FC24F1304}" type="slidenum">
              <a:rPr lang="en-GB" smtClean="0"/>
              <a:t>12</a:t>
            </a:fld>
            <a:endParaRPr lang="en-GB"/>
          </a:p>
        </p:txBody>
      </p:sp>
    </p:spTree>
    <p:extLst>
      <p:ext uri="{BB962C8B-B14F-4D97-AF65-F5344CB8AC3E}">
        <p14:creationId xmlns:p14="http://schemas.microsoft.com/office/powerpoint/2010/main" val="3410437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Excluded any included studies which were not found in the bibliographic literature search (</a:t>
            </a:r>
            <a:r>
              <a:rPr lang="en-GB" dirty="0" err="1"/>
              <a:t>ie</a:t>
            </a:r>
            <a:r>
              <a:rPr lang="en-GB" dirty="0"/>
              <a:t> from citation searching, asking authors, web searching)</a:t>
            </a:r>
          </a:p>
        </p:txBody>
      </p:sp>
      <p:sp>
        <p:nvSpPr>
          <p:cNvPr id="4" name="Slide Number Placeholder 3"/>
          <p:cNvSpPr>
            <a:spLocks noGrp="1"/>
          </p:cNvSpPr>
          <p:nvPr>
            <p:ph type="sldNum" sz="quarter" idx="5"/>
          </p:nvPr>
        </p:nvSpPr>
        <p:spPr/>
        <p:txBody>
          <a:bodyPr/>
          <a:lstStyle/>
          <a:p>
            <a:fld id="{FC24D42F-6154-4FA9-9615-446FC24F1304}" type="slidenum">
              <a:rPr lang="en-GB" smtClean="0"/>
              <a:t>14</a:t>
            </a:fld>
            <a:endParaRPr lang="en-GB"/>
          </a:p>
        </p:txBody>
      </p:sp>
    </p:spTree>
    <p:extLst>
      <p:ext uri="{BB962C8B-B14F-4D97-AF65-F5344CB8AC3E}">
        <p14:creationId xmlns:p14="http://schemas.microsoft.com/office/powerpoint/2010/main" val="3471852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989417"/>
            <a:ext cx="10512425" cy="1325563"/>
          </a:xfrm>
          <a:prstGeom prst="rect">
            <a:avLst/>
          </a:prstGeom>
        </p:spPr>
        <p:txBody>
          <a:bodyPr/>
          <a:lstStyle>
            <a:lvl1pPr>
              <a:defRPr sz="4800">
                <a:solidFill>
                  <a:schemeClr val="bg1"/>
                </a:solidFill>
                <a:latin typeface="Constantia" panose="02030602050306030303" pitchFamily="18" charset="0"/>
              </a:defRPr>
            </a:lvl1pPr>
          </a:lstStyle>
          <a:p>
            <a:r>
              <a:rPr lang="en-US" dirty="0"/>
              <a:t>Slide Title</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985308"/>
            <a:ext cx="10512425" cy="1325563"/>
          </a:xfrm>
          <a:prstGeom prst="rect">
            <a:avLst/>
          </a:prstGeom>
        </p:spPr>
        <p:txBody>
          <a:bodyPr/>
          <a:lstStyle>
            <a:lvl1pPr>
              <a:defRPr sz="4800">
                <a:solidFill>
                  <a:schemeClr val="accent2"/>
                </a:solidFill>
                <a:latin typeface="Constantia" panose="02030602050306030303" pitchFamily="18" charset="0"/>
              </a:defRPr>
            </a:lvl1pPr>
          </a:lstStyle>
          <a:p>
            <a:r>
              <a:rPr lang="en-US" dirty="0"/>
              <a:t>Slide Title</a:t>
            </a:r>
            <a:endParaRPr lang="en-GB" dirty="0"/>
          </a:p>
        </p:txBody>
      </p:sp>
      <p:sp>
        <p:nvSpPr>
          <p:cNvPr id="3" name="Rectangle 2">
            <a:extLst>
              <a:ext uri="{FF2B5EF4-FFF2-40B4-BE49-F238E27FC236}">
                <a16:creationId xmlns:a16="http://schemas.microsoft.com/office/drawing/2014/main" id="{5197EDE9-9D36-0165-E28C-2BB7A6F853E0}"/>
              </a:ext>
            </a:extLst>
          </p:cNvPr>
          <p:cNvSpPr/>
          <p:nvPr userDrawn="1"/>
        </p:nvSpPr>
        <p:spPr>
          <a:xfrm>
            <a:off x="282804" y="5122119"/>
            <a:ext cx="3365369" cy="1325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descr="A picture containing black, darkness&#10;&#10;Description automatically generated">
            <a:extLst>
              <a:ext uri="{FF2B5EF4-FFF2-40B4-BE49-F238E27FC236}">
                <a16:creationId xmlns:a16="http://schemas.microsoft.com/office/drawing/2014/main" id="{A460C157-CEBC-EE25-165C-97AA84100020}"/>
              </a:ext>
            </a:extLst>
          </p:cNvPr>
          <p:cNvPicPr>
            <a:picLocks noChangeAspect="1"/>
          </p:cNvPicPr>
          <p:nvPr userDrawn="1"/>
        </p:nvPicPr>
        <p:blipFill>
          <a:blip r:embed="rId3"/>
          <a:stretch>
            <a:fillRect/>
          </a:stretch>
        </p:blipFill>
        <p:spPr>
          <a:xfrm>
            <a:off x="180887" y="5404922"/>
            <a:ext cx="3467286" cy="112415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CEC479-5CFC-AECC-9B24-42D94A008FEC}"/>
              </a:ext>
            </a:extLst>
          </p:cNvPr>
          <p:cNvSpPr/>
          <p:nvPr userDrawn="1"/>
        </p:nvSpPr>
        <p:spPr>
          <a:xfrm>
            <a:off x="0" y="0"/>
            <a:ext cx="12188825" cy="10652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609442" y="279132"/>
            <a:ext cx="8685388" cy="623236"/>
          </a:xfrm>
          <a:prstGeom prst="rect">
            <a:avLst/>
          </a:prstGeom>
        </p:spPr>
        <p:txBody>
          <a:bodyPr>
            <a:normAutofit/>
          </a:bodyPr>
          <a:lstStyle>
            <a:lvl1pPr algn="l">
              <a:defRPr sz="3200" baseline="0">
                <a:solidFill>
                  <a:schemeClr val="bg1"/>
                </a:solidFill>
                <a:latin typeface="Constantia" panose="02030602050306030303" pitchFamily="18" charset="0"/>
              </a:defRPr>
            </a:lvl1pPr>
          </a:lstStyle>
          <a:p>
            <a:r>
              <a:rPr lang="en-US" dirty="0"/>
              <a:t>Slide Title</a:t>
            </a:r>
          </a:p>
        </p:txBody>
      </p:sp>
      <p:sp>
        <p:nvSpPr>
          <p:cNvPr id="6" name="Rectangle 5">
            <a:extLst>
              <a:ext uri="{FF2B5EF4-FFF2-40B4-BE49-F238E27FC236}">
                <a16:creationId xmlns:a16="http://schemas.microsoft.com/office/drawing/2014/main" id="{F873BC64-F5D2-BC04-1C6B-E82D38FA6CA0}"/>
              </a:ext>
            </a:extLst>
          </p:cNvPr>
          <p:cNvSpPr/>
          <p:nvPr userDrawn="1"/>
        </p:nvSpPr>
        <p:spPr>
          <a:xfrm>
            <a:off x="169682" y="5184742"/>
            <a:ext cx="3525625" cy="13941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609440" y="1477818"/>
            <a:ext cx="10969943" cy="4821382"/>
          </a:xfrm>
          <a:prstGeom prst="rect">
            <a:avLst/>
          </a:prstGeom>
        </p:spPr>
        <p:txBody>
          <a:bodyPr/>
          <a:lstStyle>
            <a:lvl1pPr marL="0" indent="0">
              <a:buNone/>
              <a:defRPr sz="2400" b="0" i="0" baseline="0">
                <a:solidFill>
                  <a:srgbClr val="333333"/>
                </a:solidFill>
                <a:latin typeface="Corbel" panose="020B0503020204020204" pitchFamily="34" charset="0"/>
              </a:defRPr>
            </a:lvl1pPr>
          </a:lstStyle>
          <a:p>
            <a:pPr fontAlgn="t"/>
            <a:r>
              <a:rPr lang="en-US" sz="2400" b="1" i="0" baseline="0" dirty="0">
                <a:solidFill>
                  <a:schemeClr val="tx1"/>
                </a:solidFill>
                <a:latin typeface="open sans" charset="0"/>
              </a:rPr>
              <a:t>Body Header</a:t>
            </a:r>
          </a:p>
          <a:p>
            <a:r>
              <a:rPr lang="en-US" sz="2400" b="0" i="0" baseline="0" dirty="0">
                <a:solidFill>
                  <a:schemeClr val="tx1"/>
                </a:solidFill>
                <a:latin typeface="open sans" charset="0"/>
              </a:rPr>
              <a:t>Body text</a:t>
            </a:r>
          </a:p>
        </p:txBody>
      </p:sp>
      <p:sp>
        <p:nvSpPr>
          <p:cNvPr id="4" name="Slide Number Placeholder 5"/>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BBFC-F8AB-4F99-B558-DEBF12561351}" type="slidenum">
              <a:rPr lang="en-GB" smtClean="0"/>
              <a:t>‹#›</a:t>
            </a:fld>
            <a:endParaRPr lang="en-GB"/>
          </a:p>
        </p:txBody>
      </p:sp>
      <p:sp>
        <p:nvSpPr>
          <p:cNvPr id="5" name="Footer Placeholder 4"/>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pic>
        <p:nvPicPr>
          <p:cNvPr id="8" name="Picture 7" descr="A picture containing text, font, graphics, symbol&#10;&#10;Description automatically generated">
            <a:extLst>
              <a:ext uri="{FF2B5EF4-FFF2-40B4-BE49-F238E27FC236}">
                <a16:creationId xmlns:a16="http://schemas.microsoft.com/office/drawing/2014/main" id="{5FA4919B-47EB-B468-4711-54AF54E94E23}"/>
              </a:ext>
            </a:extLst>
          </p:cNvPr>
          <p:cNvPicPr>
            <a:picLocks noChangeAspect="1"/>
          </p:cNvPicPr>
          <p:nvPr userDrawn="1"/>
        </p:nvPicPr>
        <p:blipFill>
          <a:blip r:embed="rId3"/>
          <a:stretch>
            <a:fillRect/>
          </a:stretch>
        </p:blipFill>
        <p:spPr>
          <a:xfrm>
            <a:off x="9294829" y="155379"/>
            <a:ext cx="2498069" cy="809921"/>
          </a:xfrm>
          <a:prstGeom prst="rect">
            <a:avLst/>
          </a:prstGeom>
        </p:spPr>
      </p:pic>
    </p:spTree>
    <p:extLst>
      <p:ext uri="{BB962C8B-B14F-4D97-AF65-F5344CB8AC3E}">
        <p14:creationId xmlns:p14="http://schemas.microsoft.com/office/powerpoint/2010/main" val="450866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D4317D-6507-FFD5-E7B0-9DFDB87211B2}"/>
              </a:ext>
            </a:extLst>
          </p:cNvPr>
          <p:cNvSpPr/>
          <p:nvPr userDrawn="1"/>
        </p:nvSpPr>
        <p:spPr>
          <a:xfrm>
            <a:off x="254524" y="5241303"/>
            <a:ext cx="3325288" cy="13375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609440" y="1477818"/>
            <a:ext cx="10969943" cy="4821382"/>
          </a:xfrm>
          <a:prstGeom prst="rect">
            <a:avLst/>
          </a:prstGeom>
        </p:spPr>
        <p:txBody>
          <a:bodyPr/>
          <a:lstStyle>
            <a:lvl1pPr marL="0" indent="0">
              <a:buNone/>
              <a:defRPr sz="2400" b="0" i="0" baseline="0">
                <a:solidFill>
                  <a:srgbClr val="333333"/>
                </a:solidFill>
                <a:latin typeface="Corbel" panose="020B0503020204020204" pitchFamily="34" charset="0"/>
              </a:defRPr>
            </a:lvl1pPr>
          </a:lstStyle>
          <a:p>
            <a:pPr fontAlgn="t"/>
            <a:r>
              <a:rPr lang="en-US" sz="2400" b="1" i="0" baseline="0" dirty="0">
                <a:solidFill>
                  <a:schemeClr val="tx1"/>
                </a:solidFill>
                <a:latin typeface="open sans" charset="0"/>
              </a:rPr>
              <a:t>Body Header</a:t>
            </a:r>
          </a:p>
          <a:p>
            <a:r>
              <a:rPr lang="en-US" sz="2400" b="0" i="0" baseline="0" dirty="0">
                <a:solidFill>
                  <a:schemeClr val="tx1"/>
                </a:solidFill>
                <a:latin typeface="open sans" charset="0"/>
              </a:rPr>
              <a:t>Body text</a:t>
            </a:r>
          </a:p>
        </p:txBody>
      </p:sp>
      <p:sp>
        <p:nvSpPr>
          <p:cNvPr id="9" name="Rectangle 8">
            <a:extLst>
              <a:ext uri="{FF2B5EF4-FFF2-40B4-BE49-F238E27FC236}">
                <a16:creationId xmlns:a16="http://schemas.microsoft.com/office/drawing/2014/main" id="{93816A02-80BF-315B-A802-690F371EEB81}"/>
              </a:ext>
            </a:extLst>
          </p:cNvPr>
          <p:cNvSpPr/>
          <p:nvPr userDrawn="1"/>
        </p:nvSpPr>
        <p:spPr>
          <a:xfrm>
            <a:off x="-1" y="0"/>
            <a:ext cx="12188825" cy="108408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itle 1"/>
          <p:cNvSpPr>
            <a:spLocks noGrp="1"/>
          </p:cNvSpPr>
          <p:nvPr>
            <p:ph type="title" hasCustomPrompt="1"/>
          </p:nvPr>
        </p:nvSpPr>
        <p:spPr>
          <a:xfrm>
            <a:off x="609442" y="279132"/>
            <a:ext cx="8685830" cy="623236"/>
          </a:xfrm>
          <a:prstGeom prst="rect">
            <a:avLst/>
          </a:prstGeom>
        </p:spPr>
        <p:txBody>
          <a:bodyPr>
            <a:normAutofit/>
          </a:bodyPr>
          <a:lstStyle>
            <a:lvl1pPr algn="l">
              <a:defRPr sz="3200" baseline="0">
                <a:solidFill>
                  <a:schemeClr val="tx1"/>
                </a:solidFill>
                <a:latin typeface="Constantia" panose="02030602050306030303" pitchFamily="18" charset="0"/>
              </a:defRPr>
            </a:lvl1pPr>
          </a:lstStyle>
          <a:p>
            <a:r>
              <a:rPr lang="en-US" dirty="0"/>
              <a:t>Slide Title</a:t>
            </a:r>
          </a:p>
        </p:txBody>
      </p:sp>
      <p:sp>
        <p:nvSpPr>
          <p:cNvPr id="4" name="Slide Number Placeholder 5"/>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BBFC-F8AB-4F99-B558-DEBF12561351}" type="slidenum">
              <a:rPr lang="en-GB" smtClean="0"/>
              <a:t>‹#›</a:t>
            </a:fld>
            <a:endParaRPr lang="en-GB"/>
          </a:p>
        </p:txBody>
      </p:sp>
      <p:sp>
        <p:nvSpPr>
          <p:cNvPr id="6" name="Footer Placeholder 4"/>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pic>
        <p:nvPicPr>
          <p:cNvPr id="8" name="Picture 7">
            <a:extLst>
              <a:ext uri="{FF2B5EF4-FFF2-40B4-BE49-F238E27FC236}">
                <a16:creationId xmlns:a16="http://schemas.microsoft.com/office/drawing/2014/main" id="{B40BD8FE-F7F4-6B35-FEF0-A92A7447D41A}"/>
              </a:ext>
            </a:extLst>
          </p:cNvPr>
          <p:cNvPicPr>
            <a:picLocks noChangeAspect="1"/>
          </p:cNvPicPr>
          <p:nvPr userDrawn="1"/>
        </p:nvPicPr>
        <p:blipFill>
          <a:blip r:embed="rId3"/>
          <a:stretch>
            <a:fillRect/>
          </a:stretch>
        </p:blipFill>
        <p:spPr>
          <a:xfrm>
            <a:off x="9295271" y="139983"/>
            <a:ext cx="2525908" cy="81894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_Column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5492" y="1491919"/>
            <a:ext cx="6813892" cy="4807281"/>
          </a:xfrm>
          <a:prstGeom prst="rect">
            <a:avLst/>
          </a:prstGeom>
        </p:spPr>
        <p:txBody>
          <a:bodyPr/>
          <a:lstStyle>
            <a:lvl1pPr>
              <a:defRPr sz="2400" baseline="0">
                <a:solidFill>
                  <a:srgbClr val="333333"/>
                </a:solidFill>
                <a:latin typeface="Corbel" panose="020B0503020204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2" name="Rectangle 1">
            <a:extLst>
              <a:ext uri="{FF2B5EF4-FFF2-40B4-BE49-F238E27FC236}">
                <a16:creationId xmlns:a16="http://schemas.microsoft.com/office/drawing/2014/main" id="{CBA8C237-25C4-52D0-E876-20381986640B}"/>
              </a:ext>
            </a:extLst>
          </p:cNvPr>
          <p:cNvSpPr/>
          <p:nvPr userDrawn="1"/>
        </p:nvSpPr>
        <p:spPr>
          <a:xfrm>
            <a:off x="169682" y="5184742"/>
            <a:ext cx="3525625" cy="13941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half" idx="2" hasCustomPrompt="1"/>
          </p:nvPr>
        </p:nvSpPr>
        <p:spPr>
          <a:xfrm>
            <a:off x="609442" y="1491919"/>
            <a:ext cx="4010039" cy="4807281"/>
          </a:xfrm>
          <a:prstGeom prst="rect">
            <a:avLst/>
          </a:prstGeom>
        </p:spPr>
        <p:txBody>
          <a:bodyPr/>
          <a:lstStyle>
            <a:lvl1pPr marL="0" indent="0">
              <a:buNone/>
              <a:defRPr sz="2400" baseline="0">
                <a:solidFill>
                  <a:srgbClr val="333333"/>
                </a:solidFill>
                <a:latin typeface="Corbel" panose="020B05030202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fontAlgn="t"/>
            <a:r>
              <a:rPr lang="en-US" sz="2400" b="1" i="0" baseline="0" dirty="0">
                <a:solidFill>
                  <a:schemeClr val="tx1"/>
                </a:solidFill>
                <a:latin typeface="open sans" charset="0"/>
              </a:rPr>
              <a:t>Body Header</a:t>
            </a:r>
          </a:p>
          <a:p>
            <a:r>
              <a:rPr lang="en-US" sz="2400" b="0" i="0" baseline="0" dirty="0">
                <a:solidFill>
                  <a:schemeClr val="tx1"/>
                </a:solidFill>
                <a:latin typeface="open sans" charset="0"/>
              </a:rPr>
              <a:t>Body text</a:t>
            </a:r>
          </a:p>
        </p:txBody>
      </p:sp>
      <p:sp>
        <p:nvSpPr>
          <p:cNvPr id="7" name="Rectangle 6">
            <a:extLst>
              <a:ext uri="{FF2B5EF4-FFF2-40B4-BE49-F238E27FC236}">
                <a16:creationId xmlns:a16="http://schemas.microsoft.com/office/drawing/2014/main" id="{9242A4D7-057E-A653-8AAA-DCAE6373549F}"/>
              </a:ext>
            </a:extLst>
          </p:cNvPr>
          <p:cNvSpPr/>
          <p:nvPr userDrawn="1"/>
        </p:nvSpPr>
        <p:spPr>
          <a:xfrm>
            <a:off x="0" y="0"/>
            <a:ext cx="12188825" cy="10652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itle 1"/>
          <p:cNvSpPr>
            <a:spLocks noGrp="1"/>
          </p:cNvSpPr>
          <p:nvPr>
            <p:ph type="title" hasCustomPrompt="1"/>
          </p:nvPr>
        </p:nvSpPr>
        <p:spPr>
          <a:xfrm>
            <a:off x="609442" y="279132"/>
            <a:ext cx="8807935" cy="623236"/>
          </a:xfrm>
          <a:prstGeom prst="rect">
            <a:avLst/>
          </a:prstGeom>
        </p:spPr>
        <p:txBody>
          <a:bodyPr>
            <a:normAutofit/>
          </a:bodyPr>
          <a:lstStyle>
            <a:lvl1pPr algn="l">
              <a:defRPr sz="3200" baseline="0">
                <a:solidFill>
                  <a:schemeClr val="bg1"/>
                </a:solidFill>
                <a:latin typeface="Constantia" panose="02030602050306030303" pitchFamily="18" charset="0"/>
              </a:defRPr>
            </a:lvl1pPr>
          </a:lstStyle>
          <a:p>
            <a:r>
              <a:rPr lang="en-US" dirty="0"/>
              <a:t>Slide Title</a:t>
            </a:r>
          </a:p>
        </p:txBody>
      </p:sp>
      <p:sp>
        <p:nvSpPr>
          <p:cNvPr id="5" name="Slide Number Placeholder 5"/>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BBFC-F8AB-4F99-B558-DEBF12561351}" type="slidenum">
              <a:rPr lang="en-GB" smtClean="0"/>
              <a:t>‹#›</a:t>
            </a:fld>
            <a:endParaRPr lang="en-GB"/>
          </a:p>
        </p:txBody>
      </p:sp>
      <p:sp>
        <p:nvSpPr>
          <p:cNvPr id="6" name="Footer Placeholder 4"/>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pic>
        <p:nvPicPr>
          <p:cNvPr id="8" name="Picture 7" descr="A picture containing text, font, graphics, symbol&#10;&#10;Description automatically generated">
            <a:extLst>
              <a:ext uri="{FF2B5EF4-FFF2-40B4-BE49-F238E27FC236}">
                <a16:creationId xmlns:a16="http://schemas.microsoft.com/office/drawing/2014/main" id="{4D517DFE-F4F7-B8B4-DDD8-D078B10731CF}"/>
              </a:ext>
            </a:extLst>
          </p:cNvPr>
          <p:cNvPicPr>
            <a:picLocks noChangeAspect="1"/>
          </p:cNvPicPr>
          <p:nvPr userDrawn="1"/>
        </p:nvPicPr>
        <p:blipFill>
          <a:blip r:embed="rId3"/>
          <a:stretch>
            <a:fillRect/>
          </a:stretch>
        </p:blipFill>
        <p:spPr>
          <a:xfrm>
            <a:off x="9294829" y="155379"/>
            <a:ext cx="2498069" cy="809921"/>
          </a:xfrm>
          <a:prstGeom prst="rect">
            <a:avLst/>
          </a:prstGeom>
        </p:spPr>
      </p:pic>
    </p:spTree>
    <p:extLst>
      <p:ext uri="{BB962C8B-B14F-4D97-AF65-F5344CB8AC3E}">
        <p14:creationId xmlns:p14="http://schemas.microsoft.com/office/powerpoint/2010/main" val="307872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_Column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5492" y="1491919"/>
            <a:ext cx="6813892" cy="4807281"/>
          </a:xfrm>
          <a:prstGeom prst="rect">
            <a:avLst/>
          </a:prstGeom>
        </p:spPr>
        <p:txBody>
          <a:bodyPr/>
          <a:lstStyle>
            <a:lvl1pPr>
              <a:defRPr sz="2400" baseline="0">
                <a:solidFill>
                  <a:srgbClr val="333333"/>
                </a:solidFill>
                <a:latin typeface="Corbel" panose="020B0503020204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2" name="Rectangle 1">
            <a:extLst>
              <a:ext uri="{FF2B5EF4-FFF2-40B4-BE49-F238E27FC236}">
                <a16:creationId xmlns:a16="http://schemas.microsoft.com/office/drawing/2014/main" id="{C2999B7A-2962-888B-62F6-3138A324392A}"/>
              </a:ext>
            </a:extLst>
          </p:cNvPr>
          <p:cNvSpPr/>
          <p:nvPr userDrawn="1"/>
        </p:nvSpPr>
        <p:spPr>
          <a:xfrm>
            <a:off x="169682" y="5184742"/>
            <a:ext cx="3525625" cy="13941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half" idx="2" hasCustomPrompt="1"/>
          </p:nvPr>
        </p:nvSpPr>
        <p:spPr>
          <a:xfrm>
            <a:off x="609442" y="1491919"/>
            <a:ext cx="4010039" cy="4807281"/>
          </a:xfrm>
          <a:prstGeom prst="rect">
            <a:avLst/>
          </a:prstGeom>
        </p:spPr>
        <p:txBody>
          <a:bodyPr/>
          <a:lstStyle>
            <a:lvl1pPr marL="0" indent="0">
              <a:buNone/>
              <a:defRPr sz="2400" baseline="0">
                <a:solidFill>
                  <a:srgbClr val="333333"/>
                </a:solidFill>
                <a:latin typeface="Corbel" panose="020B05030202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fontAlgn="t"/>
            <a:r>
              <a:rPr lang="en-US" sz="2400" b="1" i="0" baseline="0" dirty="0">
                <a:solidFill>
                  <a:schemeClr val="tx1"/>
                </a:solidFill>
                <a:latin typeface="open sans" charset="0"/>
              </a:rPr>
              <a:t>Body Header</a:t>
            </a:r>
          </a:p>
          <a:p>
            <a:r>
              <a:rPr lang="en-US" sz="2400" b="0" i="0" baseline="0" dirty="0">
                <a:solidFill>
                  <a:schemeClr val="tx1"/>
                </a:solidFill>
                <a:latin typeface="open sans" charset="0"/>
              </a:rPr>
              <a:t>Body text</a:t>
            </a:r>
          </a:p>
        </p:txBody>
      </p:sp>
      <p:sp>
        <p:nvSpPr>
          <p:cNvPr id="7" name="Rectangle 6">
            <a:extLst>
              <a:ext uri="{FF2B5EF4-FFF2-40B4-BE49-F238E27FC236}">
                <a16:creationId xmlns:a16="http://schemas.microsoft.com/office/drawing/2014/main" id="{958EEA24-B8AF-1589-1273-9426EE2CAEC6}"/>
              </a:ext>
            </a:extLst>
          </p:cNvPr>
          <p:cNvSpPr/>
          <p:nvPr userDrawn="1"/>
        </p:nvSpPr>
        <p:spPr>
          <a:xfrm>
            <a:off x="-1" y="0"/>
            <a:ext cx="12188825" cy="108408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itle 1"/>
          <p:cNvSpPr>
            <a:spLocks noGrp="1"/>
          </p:cNvSpPr>
          <p:nvPr>
            <p:ph type="title" hasCustomPrompt="1"/>
          </p:nvPr>
        </p:nvSpPr>
        <p:spPr>
          <a:xfrm>
            <a:off x="609441" y="279132"/>
            <a:ext cx="8789083" cy="623236"/>
          </a:xfrm>
          <a:prstGeom prst="rect">
            <a:avLst/>
          </a:prstGeom>
        </p:spPr>
        <p:txBody>
          <a:bodyPr>
            <a:normAutofit/>
          </a:bodyPr>
          <a:lstStyle>
            <a:lvl1pPr algn="l">
              <a:defRPr sz="3200" baseline="0">
                <a:solidFill>
                  <a:schemeClr val="tx1"/>
                </a:solidFill>
                <a:latin typeface="Constantia" panose="02030602050306030303" pitchFamily="18" charset="0"/>
              </a:defRPr>
            </a:lvl1pPr>
          </a:lstStyle>
          <a:p>
            <a:r>
              <a:rPr lang="en-US" dirty="0"/>
              <a:t>Slide Title</a:t>
            </a:r>
          </a:p>
        </p:txBody>
      </p:sp>
      <p:sp>
        <p:nvSpPr>
          <p:cNvPr id="5" name="Footer Placeholder 4"/>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BBFC-F8AB-4F99-B558-DEBF12561351}" type="slidenum">
              <a:rPr lang="en-GB" smtClean="0"/>
              <a:t>‹#›</a:t>
            </a:fld>
            <a:endParaRPr lang="en-GB"/>
          </a:p>
        </p:txBody>
      </p:sp>
      <p:pic>
        <p:nvPicPr>
          <p:cNvPr id="8" name="Picture 7">
            <a:extLst>
              <a:ext uri="{FF2B5EF4-FFF2-40B4-BE49-F238E27FC236}">
                <a16:creationId xmlns:a16="http://schemas.microsoft.com/office/drawing/2014/main" id="{8D356DCA-4F9A-77BD-7755-5533E2AA227D}"/>
              </a:ext>
            </a:extLst>
          </p:cNvPr>
          <p:cNvPicPr>
            <a:picLocks noChangeAspect="1"/>
          </p:cNvPicPr>
          <p:nvPr userDrawn="1"/>
        </p:nvPicPr>
        <p:blipFill>
          <a:blip r:embed="rId3"/>
          <a:stretch>
            <a:fillRect/>
          </a:stretch>
        </p:blipFill>
        <p:spPr>
          <a:xfrm>
            <a:off x="9295271" y="139983"/>
            <a:ext cx="2525908" cy="818947"/>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440" y="1477818"/>
            <a:ext cx="10969943" cy="4821382"/>
          </a:xfrm>
          <a:prstGeom prst="rect">
            <a:avLst/>
          </a:prstGeom>
        </p:spPr>
        <p:txBody>
          <a:bodyPr/>
          <a:lstStyle>
            <a:lvl1pPr marL="0" indent="0">
              <a:buNone/>
              <a:defRPr sz="2400" b="0" i="0" baseline="0">
                <a:solidFill>
                  <a:srgbClr val="333333"/>
                </a:solidFill>
                <a:latin typeface="Corbel" panose="020B0503020204020204" pitchFamily="34" charset="0"/>
              </a:defRPr>
            </a:lvl1pPr>
          </a:lstStyle>
          <a:p>
            <a:pPr fontAlgn="t"/>
            <a:r>
              <a:rPr lang="en-US" sz="2400" b="1" i="0" baseline="0">
                <a:solidFill>
                  <a:schemeClr val="tx1"/>
                </a:solidFill>
                <a:latin typeface="open sans" charset="0"/>
              </a:rPr>
              <a:t>Body Header</a:t>
            </a:r>
          </a:p>
          <a:p>
            <a:r>
              <a:rPr lang="en-US" sz="2400" b="0" i="0" baseline="0">
                <a:solidFill>
                  <a:schemeClr val="tx1"/>
                </a:solidFill>
                <a:latin typeface="open sans" charset="0"/>
              </a:rPr>
              <a:t>Body text</a:t>
            </a:r>
          </a:p>
        </p:txBody>
      </p:sp>
      <p:sp>
        <p:nvSpPr>
          <p:cNvPr id="5" name="Title 1"/>
          <p:cNvSpPr>
            <a:spLocks noGrp="1"/>
          </p:cNvSpPr>
          <p:nvPr>
            <p:ph type="title" hasCustomPrompt="1"/>
          </p:nvPr>
        </p:nvSpPr>
        <p:spPr>
          <a:xfrm>
            <a:off x="609441" y="279132"/>
            <a:ext cx="8842567" cy="623236"/>
          </a:xfrm>
          <a:prstGeom prst="rect">
            <a:avLst/>
          </a:prstGeom>
        </p:spPr>
        <p:txBody>
          <a:bodyPr>
            <a:normAutofit/>
          </a:bodyPr>
          <a:lstStyle>
            <a:lvl1pPr algn="l">
              <a:defRPr sz="3200" baseline="0">
                <a:solidFill>
                  <a:schemeClr val="tx1"/>
                </a:solidFill>
                <a:latin typeface="Constantia" panose="02030602050306030303" pitchFamily="18" charset="0"/>
              </a:defRPr>
            </a:lvl1pPr>
          </a:lstStyle>
          <a:p>
            <a:r>
              <a:rPr lang="en-US"/>
              <a:t>Slide Title</a:t>
            </a:r>
          </a:p>
        </p:txBody>
      </p:sp>
      <p:sp>
        <p:nvSpPr>
          <p:cNvPr id="4" name="Slide Number Placeholder 5"/>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BBFC-F8AB-4F99-B558-DEBF12561351}" type="slidenum">
              <a:rPr lang="en-GB" smtClean="0"/>
              <a:t>‹#›</a:t>
            </a:fld>
            <a:endParaRPr lang="en-GB"/>
          </a:p>
        </p:txBody>
      </p:sp>
      <p:sp>
        <p:nvSpPr>
          <p:cNvPr id="6" name="Footer Placeholder 4"/>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8" name="Rectangle 7">
            <a:extLst>
              <a:ext uri="{FF2B5EF4-FFF2-40B4-BE49-F238E27FC236}">
                <a16:creationId xmlns:a16="http://schemas.microsoft.com/office/drawing/2014/main" id="{752BC933-B926-416F-8ABA-FAD87BFDEE13}"/>
              </a:ext>
            </a:extLst>
          </p:cNvPr>
          <p:cNvSpPr/>
          <p:nvPr userDrawn="1"/>
        </p:nvSpPr>
        <p:spPr>
          <a:xfrm>
            <a:off x="10026502" y="136525"/>
            <a:ext cx="1764445" cy="765843"/>
          </a:xfrm>
          <a:prstGeom prst="rect">
            <a:avLst/>
          </a:prstGeom>
          <a:solidFill>
            <a:srgbClr val="00BF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6" descr="Shape&#10;&#10;Description automatically generated with medium confidence">
            <a:extLst>
              <a:ext uri="{FF2B5EF4-FFF2-40B4-BE49-F238E27FC236}">
                <a16:creationId xmlns:a16="http://schemas.microsoft.com/office/drawing/2014/main" id="{BB3D0C8E-FB0A-44FA-84D1-FF1D8FA1F2A2}"/>
              </a:ext>
            </a:extLst>
          </p:cNvPr>
          <p:cNvPicPr>
            <a:picLocks noChangeAspect="1"/>
          </p:cNvPicPr>
          <p:nvPr userDrawn="1"/>
        </p:nvPicPr>
        <p:blipFill>
          <a:blip r:embed="rId3"/>
          <a:stretch>
            <a:fillRect/>
          </a:stretch>
        </p:blipFill>
        <p:spPr>
          <a:xfrm>
            <a:off x="9365383" y="111198"/>
            <a:ext cx="2679065" cy="86860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E6A07F-A1C7-2E52-57C8-72C0FC39ABC7}"/>
              </a:ext>
            </a:extLst>
          </p:cNvPr>
          <p:cNvSpPr/>
          <p:nvPr userDrawn="1"/>
        </p:nvSpPr>
        <p:spPr>
          <a:xfrm>
            <a:off x="424206" y="5386068"/>
            <a:ext cx="2121031" cy="98645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descr="A picture containing text, font, graphics, symbol&#10;&#10;Description automatically generated">
            <a:extLst>
              <a:ext uri="{FF2B5EF4-FFF2-40B4-BE49-F238E27FC236}">
                <a16:creationId xmlns:a16="http://schemas.microsoft.com/office/drawing/2014/main" id="{107C4202-93E8-F0EF-A98A-3F3014E6D114}"/>
              </a:ext>
            </a:extLst>
          </p:cNvPr>
          <p:cNvPicPr>
            <a:picLocks noChangeAspect="1"/>
          </p:cNvPicPr>
          <p:nvPr userDrawn="1"/>
        </p:nvPicPr>
        <p:blipFill>
          <a:blip r:embed="rId9"/>
          <a:stretch>
            <a:fillRect/>
          </a:stretch>
        </p:blipFill>
        <p:spPr>
          <a:xfrm>
            <a:off x="197963" y="5318453"/>
            <a:ext cx="3459637" cy="1121679"/>
          </a:xfrm>
          <a:prstGeom prst="rect">
            <a:avLst/>
          </a:prstGeom>
        </p:spPr>
      </p:pic>
    </p:spTree>
    <p:extLst>
      <p:ext uri="{BB962C8B-B14F-4D97-AF65-F5344CB8AC3E}">
        <p14:creationId xmlns:p14="http://schemas.microsoft.com/office/powerpoint/2010/main" val="942645777"/>
      </p:ext>
    </p:extLst>
  </p:cSld>
  <p:clrMap bg1="lt1" tx1="dk1" bg2="lt2" tx2="dk2" accent1="accent1" accent2="accent2" accent3="accent3" accent4="accent4" accent5="accent5" accent6="accent6" hlink="hlink" folHlink="folHlink"/>
  <p:sldLayoutIdLst>
    <p:sldLayoutId id="2147483664" r:id="rId1"/>
    <p:sldLayoutId id="2147483668" r:id="rId2"/>
    <p:sldLayoutId id="2147483650" r:id="rId3"/>
    <p:sldLayoutId id="2147483663" r:id="rId4"/>
    <p:sldLayoutId id="2147483656" r:id="rId5"/>
    <p:sldLayoutId id="2147483665" r:id="rId6"/>
  </p:sldLayoutIdLst>
  <p:hf sldNum="0" hdr="0" ftr="0" dt="0"/>
  <p:txStyles>
    <p:titleStyle>
      <a:lvl1pPr algn="ctr" defTabSz="457200" rtl="0" eaLnBrk="1" latinLnBrk="0" hangingPunct="1">
        <a:spcBef>
          <a:spcPct val="0"/>
        </a:spcBef>
        <a:buNone/>
        <a:defRPr sz="4400" kern="1200" baseline="0">
          <a:solidFill>
            <a:schemeClr val="bg2"/>
          </a:solidFill>
          <a:latin typeface="merriweather"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645777"/>
      </p:ext>
    </p:extLst>
  </p:cSld>
  <p:clrMap bg1="lt1" tx1="dk1" bg2="lt2" tx2="dk2" accent1="accent1" accent2="accent2" accent3="accent3" accent4="accent4" accent5="accent5" accent6="accent6" hlink="hlink" folHlink="folHlink"/>
  <p:sldLayoutIdLst>
    <p:sldLayoutId id="2147483670" r:id="rId1"/>
  </p:sldLayoutIdLst>
  <p:hf sldNum="0" hdr="0" ftr="0" dt="0"/>
  <p:txStyles>
    <p:titleStyle>
      <a:lvl1pPr algn="ctr" defTabSz="457200" rtl="0" eaLnBrk="1" latinLnBrk="0" hangingPunct="1">
        <a:spcBef>
          <a:spcPct val="0"/>
        </a:spcBef>
        <a:buNone/>
        <a:defRPr sz="4400" kern="1200" baseline="0">
          <a:solidFill>
            <a:schemeClr val="bg2"/>
          </a:solidFill>
          <a:latin typeface="merriweather"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atatopics.worldbank.org/sdgatlas/archive/2017/images/figures-png/WLD-income-map.png" TargetMode="External"/><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hyperlink" Target="https://doi.org/10.1002/jia2.25673" TargetMode="External"/><Relationship Id="rId3" Type="http://schemas.openxmlformats.org/officeDocument/2006/relationships/hyperlink" Target="https://doi.org/10.1111/hiv.13169" TargetMode="External"/><Relationship Id="rId7" Type="http://schemas.openxmlformats.org/officeDocument/2006/relationships/hyperlink" Target="https://doi.org/10.1016/S2214-109X(23)00044-X" TargetMode="External"/><Relationship Id="rId2" Type="http://schemas.openxmlformats.org/officeDocument/2006/relationships/hyperlink" Target="https://doi.org/10.1002/jia2.25772" TargetMode="External"/><Relationship Id="rId1" Type="http://schemas.openxmlformats.org/officeDocument/2006/relationships/slideLayout" Target="../slideLayouts/slideLayout3.xml"/><Relationship Id="rId6" Type="http://schemas.openxmlformats.org/officeDocument/2006/relationships/hyperlink" Target="https://doi.org/10.1186/s12879-023-08135-w" TargetMode="External"/><Relationship Id="rId5" Type="http://schemas.openxmlformats.org/officeDocument/2006/relationships/hyperlink" Target="https://doi.org/10.3389/fmed.2021.806605" TargetMode="External"/><Relationship Id="rId4" Type="http://schemas.openxmlformats.org/officeDocument/2006/relationships/hyperlink" Target="https://doi.org/10.1186/s12879-022-07766-9"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www.training.cochrane.org/handbook" TargetMode="External"/><Relationship Id="rId13" Type="http://schemas.openxmlformats.org/officeDocument/2006/relationships/hyperlink" Target="https://doi.org/10.1186/s12874-016-0134-2" TargetMode="External"/><Relationship Id="rId3" Type="http://schemas.openxmlformats.org/officeDocument/2006/relationships/hyperlink" Target="https://doi.org/10.17037/PUBS.04666958" TargetMode="External"/><Relationship Id="rId7" Type="http://schemas.openxmlformats.org/officeDocument/2006/relationships/hyperlink" Target="https://www.lshtm.ac.uk/research/library-archive-open-research-services/archives/decolonising-archives" TargetMode="External"/><Relationship Id="rId12" Type="http://schemas.openxmlformats.org/officeDocument/2006/relationships/hyperlink" Target="https://www.insidehighered.com/views/2018/03/13/domination-english-language-journal-publishing-hurting-scholarship-many-countries" TargetMode="External"/><Relationship Id="rId17" Type="http://schemas.openxmlformats.org/officeDocument/2006/relationships/hyperlink" Target="https://doi.org/10.5195/jmla.2021.809" TargetMode="External"/><Relationship Id="rId2" Type="http://schemas.openxmlformats.org/officeDocument/2006/relationships/notesSlide" Target="../notesSlides/notesSlide19.xml"/><Relationship Id="rId16" Type="http://schemas.openxmlformats.org/officeDocument/2006/relationships/hyperlink" Target="https://www.lshtm.ac.uk/research/global-partnerships/equitable-partnerships" TargetMode="External"/><Relationship Id="rId1" Type="http://schemas.openxmlformats.org/officeDocument/2006/relationships/slideLayout" Target="../slideLayouts/slideLayout3.xml"/><Relationship Id="rId6" Type="http://schemas.openxmlformats.org/officeDocument/2006/relationships/hyperlink" Target="https://www.lshtm.ac.uk/sites/default/files/lshtm-values-behaviour-framework.pdf" TargetMode="External"/><Relationship Id="rId11" Type="http://schemas.openxmlformats.org/officeDocument/2006/relationships/hyperlink" Target="https://doi.org/10.1002/jrsm.1577" TargetMode="External"/><Relationship Id="rId5" Type="http://schemas.openxmlformats.org/officeDocument/2006/relationships/hyperlink" Target="https://www.lshtm.ac.uk/aboutus/introducing/mission/values" TargetMode="External"/><Relationship Id="rId15" Type="http://schemas.openxmlformats.org/officeDocument/2006/relationships/hyperlink" Target="https://doi.org/10.1002/jrsm.1508" TargetMode="External"/><Relationship Id="rId10" Type="http://schemas.openxmlformats.org/officeDocument/2006/relationships/hyperlink" Target="https://blogs.lse.ac.uk/impactofsocialsciences/2021/10/11/less-prestigious-journals-can-contain-more-diverse-research-by-citing-them-we-can-shape-a-more-just-politics-of-citation/" TargetMode="External"/><Relationship Id="rId4" Type="http://schemas.openxmlformats.org/officeDocument/2006/relationships/hyperlink" Target="https://www.lshtm.ac.uk/sites/default/files/equity-diversity-and-inclusion-strategy.pdf" TargetMode="External"/><Relationship Id="rId9" Type="http://schemas.openxmlformats.org/officeDocument/2006/relationships/hyperlink" Target="https://doi.org/10.1136/bmjgh-2022-009704" TargetMode="External"/><Relationship Id="rId14" Type="http://schemas.openxmlformats.org/officeDocument/2006/relationships/hyperlink" Target="https://doi.org/10.1111/jebm.12394"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Decolonising global health, one systematic search at a time</a:t>
            </a:r>
          </a:p>
        </p:txBody>
      </p:sp>
      <p:sp>
        <p:nvSpPr>
          <p:cNvPr id="4" name="Title Placeholder 1"/>
          <p:cNvSpPr txBox="1">
            <a:spLocks/>
          </p:cNvSpPr>
          <p:nvPr/>
        </p:nvSpPr>
        <p:spPr>
          <a:xfrm>
            <a:off x="838199" y="3807894"/>
            <a:ext cx="10512425" cy="1678506"/>
          </a:xfrm>
          <a:prstGeom prst="rect">
            <a:avLst/>
          </a:prstGeom>
        </p:spPr>
        <p:txBody>
          <a:bodyPr vert="horz" lIns="68598" tIns="34299" rIns="68598" bIns="34299" rtlCol="0" anchor="ctr">
            <a:normAutofit lnSpcReduction="10000"/>
          </a:bodyPr>
          <a:lstStyle>
            <a:lvl1pPr algn="ctr" defTabSz="457200" rtl="0" eaLnBrk="1" latinLnBrk="0" hangingPunct="1">
              <a:spcBef>
                <a:spcPct val="0"/>
              </a:spcBef>
              <a:buNone/>
              <a:defRPr sz="4400" kern="1200" baseline="0">
                <a:solidFill>
                  <a:schemeClr val="bg2"/>
                </a:solidFill>
                <a:latin typeface="merriweather" charset="0"/>
                <a:ea typeface="+mj-ea"/>
                <a:cs typeface="+mj-cs"/>
              </a:defRPr>
            </a:lvl1pPr>
          </a:lstStyle>
          <a:p>
            <a:r>
              <a:rPr lang="en-US" sz="2800" dirty="0">
                <a:solidFill>
                  <a:schemeClr val="bg1"/>
                </a:solidFill>
                <a:latin typeface="+mj-lt"/>
                <a:cs typeface="Arial" panose="020B0604020202020204" pitchFamily="34" charset="0"/>
              </a:rPr>
              <a:t>Jane Falconer</a:t>
            </a:r>
            <a:br>
              <a:rPr lang="en-US" sz="2800" dirty="0">
                <a:solidFill>
                  <a:schemeClr val="bg1"/>
                </a:solidFill>
                <a:latin typeface="+mj-lt"/>
                <a:cs typeface="Arial" panose="020B0604020202020204" pitchFamily="34" charset="0"/>
              </a:rPr>
            </a:br>
            <a:br>
              <a:rPr lang="en-US" sz="2800" dirty="0">
                <a:solidFill>
                  <a:schemeClr val="bg1"/>
                </a:solidFill>
                <a:latin typeface="+mj-lt"/>
                <a:cs typeface="Arial" panose="020B0604020202020204" pitchFamily="34" charset="0"/>
              </a:rPr>
            </a:br>
            <a:r>
              <a:rPr lang="en-US" sz="2800" dirty="0">
                <a:solidFill>
                  <a:schemeClr val="bg1"/>
                </a:solidFill>
                <a:latin typeface="+mj-lt"/>
                <a:cs typeface="Arial" panose="020B0604020202020204" pitchFamily="34" charset="0"/>
              </a:rPr>
              <a:t>jane.falconer@lshtm.ac.uk</a:t>
            </a:r>
            <a:br>
              <a:rPr lang="en-US" sz="2800" dirty="0">
                <a:solidFill>
                  <a:schemeClr val="bg1"/>
                </a:solidFill>
                <a:latin typeface="+mj-lt"/>
                <a:cs typeface="Arial" panose="020B0604020202020204" pitchFamily="34" charset="0"/>
              </a:rPr>
            </a:br>
            <a:r>
              <a:rPr lang="en-US" sz="2800" dirty="0">
                <a:solidFill>
                  <a:schemeClr val="bg1"/>
                </a:solidFill>
                <a:latin typeface="+mj-lt"/>
                <a:cs typeface="Arial" panose="020B0604020202020204" pitchFamily="34" charset="0"/>
              </a:rPr>
              <a:t>@falkie71</a:t>
            </a:r>
          </a:p>
        </p:txBody>
      </p:sp>
    </p:spTree>
    <p:extLst>
      <p:ext uri="{BB962C8B-B14F-4D97-AF65-F5344CB8AC3E}">
        <p14:creationId xmlns:p14="http://schemas.microsoft.com/office/powerpoint/2010/main" val="2046772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7C99ACD-DED3-F644-41BE-0605000679D8}"/>
              </a:ext>
            </a:extLst>
          </p:cNvPr>
          <p:cNvPicPr>
            <a:picLocks noGrp="1" noChangeAspect="1"/>
          </p:cNvPicPr>
          <p:nvPr>
            <p:ph idx="1"/>
          </p:nvPr>
        </p:nvPicPr>
        <p:blipFill>
          <a:blip r:embed="rId2"/>
          <a:stretch>
            <a:fillRect/>
          </a:stretch>
        </p:blipFill>
        <p:spPr>
          <a:xfrm>
            <a:off x="1984644" y="1385063"/>
            <a:ext cx="9358794" cy="4653733"/>
          </a:xfrm>
          <a:prstGeom prst="rect">
            <a:avLst/>
          </a:prstGeom>
        </p:spPr>
      </p:pic>
      <p:sp>
        <p:nvSpPr>
          <p:cNvPr id="3" name="Title 2">
            <a:extLst>
              <a:ext uri="{FF2B5EF4-FFF2-40B4-BE49-F238E27FC236}">
                <a16:creationId xmlns:a16="http://schemas.microsoft.com/office/drawing/2014/main" id="{E78910F9-E101-1C27-049F-50760C727A43}"/>
              </a:ext>
            </a:extLst>
          </p:cNvPr>
          <p:cNvSpPr>
            <a:spLocks noGrp="1"/>
          </p:cNvSpPr>
          <p:nvPr>
            <p:ph type="title"/>
          </p:nvPr>
        </p:nvSpPr>
        <p:spPr/>
        <p:txBody>
          <a:bodyPr>
            <a:normAutofit fontScale="90000"/>
          </a:bodyPr>
          <a:lstStyle/>
          <a:p>
            <a:r>
              <a:rPr lang="en-GB" dirty="0">
                <a:solidFill>
                  <a:schemeClr val="tx1"/>
                </a:solidFill>
              </a:rPr>
              <a:t>Think carefully about the countries/regions included </a:t>
            </a:r>
            <a:br>
              <a:rPr lang="en-GB" dirty="0"/>
            </a:br>
            <a:endParaRPr lang="en-GB" dirty="0"/>
          </a:p>
        </p:txBody>
      </p:sp>
      <p:sp>
        <p:nvSpPr>
          <p:cNvPr id="5" name="TextBox 4">
            <a:extLst>
              <a:ext uri="{FF2B5EF4-FFF2-40B4-BE49-F238E27FC236}">
                <a16:creationId xmlns:a16="http://schemas.microsoft.com/office/drawing/2014/main" id="{8C17D6A4-381B-D72A-1AB1-C9C01FB09AD6}"/>
              </a:ext>
            </a:extLst>
          </p:cNvPr>
          <p:cNvSpPr txBox="1"/>
          <p:nvPr/>
        </p:nvSpPr>
        <p:spPr>
          <a:xfrm>
            <a:off x="310549" y="6430688"/>
            <a:ext cx="11707280" cy="307777"/>
          </a:xfrm>
          <a:prstGeom prst="rect">
            <a:avLst/>
          </a:prstGeom>
          <a:noFill/>
        </p:spPr>
        <p:txBody>
          <a:bodyPr wrap="square" rtlCol="0">
            <a:spAutoFit/>
          </a:bodyPr>
          <a:lstStyle/>
          <a:p>
            <a:r>
              <a:rPr lang="en-GB" sz="1400" dirty="0"/>
              <a:t>Image from: </a:t>
            </a:r>
            <a:r>
              <a:rPr lang="en-GB" sz="1400" dirty="0">
                <a:hlinkClick r:id="rId3"/>
              </a:rPr>
              <a:t>https://datatopics.worldbank.org/sdgatlas/archive/2017/images/figures-png/WLD-income-map.png</a:t>
            </a:r>
            <a:r>
              <a:rPr lang="en-GB" sz="1400" dirty="0"/>
              <a:t>. </a:t>
            </a:r>
            <a:r>
              <a:rPr lang="en-US" sz="1400" dirty="0">
                <a:ea typeface="Open Sans" panose="020B0606030504020204" pitchFamily="34" charset="0"/>
                <a:cs typeface="Open Sans" panose="020B0606030504020204" pitchFamily="34" charset="0"/>
              </a:rPr>
              <a:t>Licensed under a CC BY-NC-SA 3.0 license.</a:t>
            </a:r>
            <a:endParaRPr lang="en-GB" sz="1400" dirty="0"/>
          </a:p>
        </p:txBody>
      </p:sp>
      <p:sp>
        <p:nvSpPr>
          <p:cNvPr id="8" name="TextBox 7">
            <a:extLst>
              <a:ext uri="{FF2B5EF4-FFF2-40B4-BE49-F238E27FC236}">
                <a16:creationId xmlns:a16="http://schemas.microsoft.com/office/drawing/2014/main" id="{03CB2380-592E-D4B4-9C8C-A126B5B02292}"/>
              </a:ext>
            </a:extLst>
          </p:cNvPr>
          <p:cNvSpPr txBox="1"/>
          <p:nvPr/>
        </p:nvSpPr>
        <p:spPr>
          <a:xfrm>
            <a:off x="310550" y="5958921"/>
            <a:ext cx="6367836" cy="461665"/>
          </a:xfrm>
          <a:prstGeom prst="rect">
            <a:avLst/>
          </a:prstGeom>
          <a:noFill/>
        </p:spPr>
        <p:txBody>
          <a:bodyPr wrap="square" rtlCol="0">
            <a:spAutoFit/>
          </a:bodyPr>
          <a:lstStyle/>
          <a:p>
            <a:r>
              <a:rPr lang="en-GB" sz="2400" dirty="0"/>
              <a:t>- </a:t>
            </a:r>
            <a:r>
              <a:rPr lang="en-GB" sz="2400" dirty="0" err="1">
                <a:solidFill>
                  <a:schemeClr val="tx1"/>
                </a:solidFill>
              </a:rPr>
              <a:t>Lencucha</a:t>
            </a:r>
            <a:r>
              <a:rPr lang="en-GB" sz="2400" dirty="0">
                <a:solidFill>
                  <a:schemeClr val="tx1"/>
                </a:solidFill>
              </a:rPr>
              <a:t> &amp; Neupane, 2022; Khan et al, 2022.</a:t>
            </a:r>
            <a:endParaRPr lang="en-GB" sz="2400" dirty="0"/>
          </a:p>
        </p:txBody>
      </p:sp>
    </p:spTree>
    <p:extLst>
      <p:ext uri="{BB962C8B-B14F-4D97-AF65-F5344CB8AC3E}">
        <p14:creationId xmlns:p14="http://schemas.microsoft.com/office/powerpoint/2010/main" val="1824982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latin typeface="Merriweather" panose="00000500000000000000" pitchFamily="2" charset="0"/>
              </a:rPr>
              <a:t>Literature published in English</a:t>
            </a:r>
            <a:endParaRPr lang="en-GB" dirty="0">
              <a:latin typeface="Merriweather" panose="00000500000000000000" pitchFamily="2" charset="0"/>
            </a:endParaRPr>
          </a:p>
        </p:txBody>
      </p:sp>
      <p:sp>
        <p:nvSpPr>
          <p:cNvPr id="2" name="TextBox 1">
            <a:extLst>
              <a:ext uri="{FF2B5EF4-FFF2-40B4-BE49-F238E27FC236}">
                <a16:creationId xmlns:a16="http://schemas.microsoft.com/office/drawing/2014/main" id="{53989D4D-B998-4BB2-9124-53C479FCC7AC}"/>
              </a:ext>
            </a:extLst>
          </p:cNvPr>
          <p:cNvSpPr txBox="1"/>
          <p:nvPr/>
        </p:nvSpPr>
        <p:spPr>
          <a:xfrm>
            <a:off x="935421" y="1597575"/>
            <a:ext cx="9653204" cy="923330"/>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Proportion of non-English results for a search for </a:t>
            </a:r>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malaria* </a:t>
            </a:r>
            <a:r>
              <a:rPr lang="en-US" dirty="0">
                <a:latin typeface="Open Sans" panose="020B0606030504020204" pitchFamily="34" charset="0"/>
                <a:ea typeface="Open Sans" panose="020B0606030504020204" pitchFamily="34" charset="0"/>
                <a:cs typeface="Open Sans" panose="020B0606030504020204" pitchFamily="34" charset="0"/>
              </a:rPr>
              <a:t>in the title or abstract across 6 literature sources</a:t>
            </a:r>
          </a:p>
          <a:p>
            <a:r>
              <a:rPr lang="en-US" dirty="0">
                <a:latin typeface="Open Sans" panose="020B0606030504020204" pitchFamily="34" charset="0"/>
                <a:ea typeface="Open Sans" panose="020B0606030504020204" pitchFamily="34" charset="0"/>
                <a:cs typeface="Open Sans" panose="020B0606030504020204" pitchFamily="34" charset="0"/>
              </a:rPr>
              <a:t>Searches run 2021-11-17</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8" name="Chart 7">
            <a:extLst>
              <a:ext uri="{FF2B5EF4-FFF2-40B4-BE49-F238E27FC236}">
                <a16:creationId xmlns:a16="http://schemas.microsoft.com/office/drawing/2014/main" id="{F40FCAF9-10E3-47E2-B728-D6E3F8C15ADD}"/>
              </a:ext>
            </a:extLst>
          </p:cNvPr>
          <p:cNvGraphicFramePr>
            <a:graphicFrameLocks/>
          </p:cNvGraphicFramePr>
          <p:nvPr/>
        </p:nvGraphicFramePr>
        <p:xfrm>
          <a:off x="1165061" y="2640662"/>
          <a:ext cx="9858703" cy="36585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0179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FBC5D362-2D5C-46E4-99EB-53C432170810}"/>
              </a:ext>
            </a:extLst>
          </p:cNvPr>
          <p:cNvPicPr>
            <a:picLocks noGrp="1" noChangeAspect="1"/>
          </p:cNvPicPr>
          <p:nvPr>
            <p:ph idx="1"/>
          </p:nvPr>
        </p:nvPicPr>
        <p:blipFill>
          <a:blip r:embed="rId3"/>
          <a:stretch>
            <a:fillRect/>
          </a:stretch>
        </p:blipFill>
        <p:spPr>
          <a:xfrm>
            <a:off x="2663288" y="1477964"/>
            <a:ext cx="6862249" cy="4208846"/>
          </a:xfrm>
        </p:spPr>
      </p:pic>
      <p:sp>
        <p:nvSpPr>
          <p:cNvPr id="3" name="Title 2">
            <a:extLst>
              <a:ext uri="{FF2B5EF4-FFF2-40B4-BE49-F238E27FC236}">
                <a16:creationId xmlns:a16="http://schemas.microsoft.com/office/drawing/2014/main" id="{639CDC45-DBF1-46EF-BFD7-84513BC4BBEC}"/>
              </a:ext>
            </a:extLst>
          </p:cNvPr>
          <p:cNvSpPr>
            <a:spLocks noGrp="1"/>
          </p:cNvSpPr>
          <p:nvPr>
            <p:ph type="title"/>
          </p:nvPr>
        </p:nvSpPr>
        <p:spPr>
          <a:xfrm>
            <a:off x="609441" y="37590"/>
            <a:ext cx="8842567" cy="623236"/>
          </a:xfrm>
        </p:spPr>
        <p:txBody>
          <a:bodyPr>
            <a:normAutofit fontScale="90000"/>
          </a:bodyPr>
          <a:lstStyle/>
          <a:p>
            <a:pPr lvl="0"/>
            <a:r>
              <a:rPr lang="en-GB" dirty="0">
                <a:solidFill>
                  <a:schemeClr val="tx1"/>
                </a:solidFill>
              </a:rPr>
              <a:t>Expand sources to include information from the Global South </a:t>
            </a:r>
            <a:endParaRPr lang="en-GB" dirty="0"/>
          </a:p>
        </p:txBody>
      </p:sp>
      <p:sp>
        <p:nvSpPr>
          <p:cNvPr id="6" name="TextBox 5">
            <a:extLst>
              <a:ext uri="{FF2B5EF4-FFF2-40B4-BE49-F238E27FC236}">
                <a16:creationId xmlns:a16="http://schemas.microsoft.com/office/drawing/2014/main" id="{80DA2ED3-2ACC-4EC1-B540-DC6A94665F60}"/>
              </a:ext>
            </a:extLst>
          </p:cNvPr>
          <p:cNvSpPr txBox="1"/>
          <p:nvPr/>
        </p:nvSpPr>
        <p:spPr>
          <a:xfrm>
            <a:off x="332188" y="3423957"/>
            <a:ext cx="3146861" cy="1477328"/>
          </a:xfrm>
          <a:prstGeom prst="rect">
            <a:avLst/>
          </a:prstGeom>
          <a:noFill/>
        </p:spPr>
        <p:txBody>
          <a:bodyPr wrap="square" rtlCol="0">
            <a:spAutoFit/>
          </a:bodyPr>
          <a:lstStyle/>
          <a:p>
            <a:pPr algn="r"/>
            <a:r>
              <a:rPr lang="en-US" dirty="0">
                <a:latin typeface="Open Sans" panose="020B0606030504020204" pitchFamily="34" charset="0"/>
                <a:ea typeface="Open Sans" panose="020B0606030504020204" pitchFamily="34" charset="0"/>
                <a:cs typeface="Open Sans" panose="020B0606030504020204" pitchFamily="34" charset="0"/>
              </a:rPr>
              <a:t>SciELO</a:t>
            </a:r>
          </a:p>
          <a:p>
            <a:pPr algn="r"/>
            <a:r>
              <a:rPr lang="en-US" dirty="0">
                <a:latin typeface="Open Sans" panose="020B0606030504020204" pitchFamily="34" charset="0"/>
                <a:ea typeface="Open Sans" panose="020B0606030504020204" pitchFamily="34" charset="0"/>
                <a:cs typeface="Open Sans" panose="020B0606030504020204" pitchFamily="34" charset="0"/>
              </a:rPr>
              <a:t>LILACS</a:t>
            </a:r>
          </a:p>
          <a:p>
            <a:pPr algn="r"/>
            <a:r>
              <a:rPr lang="en-US" dirty="0">
                <a:latin typeface="Open Sans" panose="020B0606030504020204" pitchFamily="34" charset="0"/>
                <a:ea typeface="Open Sans" panose="020B0606030504020204" pitchFamily="34" charset="0"/>
                <a:cs typeface="Open Sans" panose="020B0606030504020204" pitchFamily="34" charset="0"/>
              </a:rPr>
              <a:t>Central American Journals Online</a:t>
            </a:r>
          </a:p>
          <a:p>
            <a:pPr algn="r"/>
            <a:r>
              <a:rPr lang="en-US" dirty="0" err="1">
                <a:latin typeface="Open Sans" panose="020B0606030504020204" pitchFamily="34" charset="0"/>
                <a:ea typeface="Open Sans" panose="020B0606030504020204" pitchFamily="34" charset="0"/>
                <a:cs typeface="Open Sans" panose="020B0606030504020204" pitchFamily="34" charset="0"/>
              </a:rPr>
              <a:t>Redalyc</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5A3FE597-0FAF-40F5-8A75-292E3DF9FF3A}"/>
              </a:ext>
            </a:extLst>
          </p:cNvPr>
          <p:cNvSpPr txBox="1"/>
          <p:nvPr/>
        </p:nvSpPr>
        <p:spPr>
          <a:xfrm>
            <a:off x="418454" y="1521755"/>
            <a:ext cx="3006671" cy="1477328"/>
          </a:xfrm>
          <a:prstGeom prst="rect">
            <a:avLst/>
          </a:prstGeom>
          <a:noFill/>
        </p:spPr>
        <p:txBody>
          <a:bodyPr wrap="square" rtlCol="0">
            <a:spAutoFit/>
          </a:bodyPr>
          <a:lstStyle/>
          <a:p>
            <a:pPr algn="r"/>
            <a:r>
              <a:rPr lang="en-US" dirty="0">
                <a:latin typeface="Open Sans" panose="020B0606030504020204" pitchFamily="34" charset="0"/>
                <a:ea typeface="Open Sans" panose="020B0606030504020204" pitchFamily="34" charset="0"/>
                <a:cs typeface="Open Sans" panose="020B0606030504020204" pitchFamily="34" charset="0"/>
              </a:rPr>
              <a:t>African Index Medicus</a:t>
            </a:r>
          </a:p>
          <a:p>
            <a:pPr algn="r"/>
            <a:r>
              <a:rPr lang="en-US" dirty="0">
                <a:latin typeface="Open Sans" panose="020B0606030504020204" pitchFamily="34" charset="0"/>
                <a:ea typeface="Open Sans" panose="020B0606030504020204" pitchFamily="34" charset="0"/>
                <a:cs typeface="Open Sans" panose="020B0606030504020204" pitchFamily="34" charset="0"/>
              </a:rPr>
              <a:t>African Journals Online</a:t>
            </a:r>
          </a:p>
          <a:p>
            <a:pPr algn="r"/>
            <a:r>
              <a:rPr lang="en-US" dirty="0">
                <a:latin typeface="Open Sans" panose="020B0606030504020204" pitchFamily="34" charset="0"/>
                <a:ea typeface="Open Sans" panose="020B0606030504020204" pitchFamily="34" charset="0"/>
                <a:cs typeface="Open Sans" panose="020B0606030504020204" pitchFamily="34" charset="0"/>
              </a:rPr>
              <a:t>Africa-Wide Information</a:t>
            </a:r>
          </a:p>
          <a:p>
            <a:pPr algn="r"/>
            <a:r>
              <a:rPr lang="en-US" dirty="0" err="1">
                <a:latin typeface="Open Sans" panose="020B0606030504020204" pitchFamily="34" charset="0"/>
                <a:ea typeface="Open Sans" panose="020B0606030504020204" pitchFamily="34" charset="0"/>
                <a:cs typeface="Open Sans" panose="020B0606030504020204" pitchFamily="34" charset="0"/>
              </a:rPr>
              <a:t>AfricArXiv</a:t>
            </a:r>
            <a:endParaRPr lang="en-US" dirty="0">
              <a:latin typeface="Open Sans" panose="020B0606030504020204" pitchFamily="34" charset="0"/>
              <a:ea typeface="Open Sans" panose="020B0606030504020204" pitchFamily="34" charset="0"/>
              <a:cs typeface="Open Sans" panose="020B0606030504020204" pitchFamily="34" charset="0"/>
            </a:endParaRPr>
          </a:p>
          <a:p>
            <a:pPr algn="r"/>
            <a:r>
              <a:rPr lang="en-US" dirty="0">
                <a:latin typeface="Open Sans" panose="020B0606030504020204" pitchFamily="34" charset="0"/>
                <a:ea typeface="Open Sans" panose="020B0606030504020204" pitchFamily="34" charset="0"/>
                <a:cs typeface="Open Sans" panose="020B0606030504020204" pitchFamily="34" charset="0"/>
              </a:rPr>
              <a:t>IMEMR</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A949E34B-BC8B-4D2C-B901-EB2FB89CF3C5}"/>
              </a:ext>
            </a:extLst>
          </p:cNvPr>
          <p:cNvSpPr txBox="1"/>
          <p:nvPr/>
        </p:nvSpPr>
        <p:spPr>
          <a:xfrm>
            <a:off x="9212499" y="1641605"/>
            <a:ext cx="2753119" cy="4524315"/>
          </a:xfrm>
          <a:prstGeom prst="rect">
            <a:avLst/>
          </a:prstGeom>
          <a:noFill/>
        </p:spPr>
        <p:txBody>
          <a:bodyPr wrap="square" rtlCol="0">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Bangladesh Journals Online</a:t>
            </a:r>
          </a:p>
          <a:p>
            <a:r>
              <a:rPr lang="en-GB" dirty="0">
                <a:latin typeface="Open Sans" panose="020B0606030504020204" pitchFamily="34" charset="0"/>
                <a:ea typeface="Open Sans" panose="020B0606030504020204" pitchFamily="34" charset="0"/>
                <a:cs typeface="Open Sans" panose="020B0606030504020204" pitchFamily="34" charset="0"/>
              </a:rPr>
              <a:t>IMEMR</a:t>
            </a:r>
          </a:p>
          <a:p>
            <a:r>
              <a:rPr lang="en-GB" dirty="0">
                <a:latin typeface="Open Sans" panose="020B0606030504020204" pitchFamily="34" charset="0"/>
                <a:ea typeface="Open Sans" panose="020B0606030504020204" pitchFamily="34" charset="0"/>
                <a:cs typeface="Open Sans" panose="020B0606030504020204" pitchFamily="34" charset="0"/>
              </a:rPr>
              <a:t>IMSEAR</a:t>
            </a:r>
          </a:p>
          <a:p>
            <a:r>
              <a:rPr lang="en-GB" dirty="0">
                <a:latin typeface="Open Sans" panose="020B0606030504020204" pitchFamily="34" charset="0"/>
                <a:ea typeface="Open Sans" panose="020B0606030504020204" pitchFamily="34" charset="0"/>
                <a:cs typeface="Open Sans" panose="020B0606030504020204" pitchFamily="34" charset="0"/>
              </a:rPr>
              <a:t>India Database</a:t>
            </a:r>
          </a:p>
          <a:p>
            <a:r>
              <a:rPr lang="en-GB" dirty="0" err="1">
                <a:latin typeface="Open Sans" panose="020B0606030504020204" pitchFamily="34" charset="0"/>
                <a:ea typeface="Open Sans" panose="020B0606030504020204" pitchFamily="34" charset="0"/>
                <a:cs typeface="Open Sans" panose="020B0606030504020204" pitchFamily="34" charset="0"/>
              </a:rPr>
              <a:t>IndiaRxiv</a:t>
            </a:r>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err="1">
                <a:latin typeface="Open Sans" panose="020B0606030504020204" pitchFamily="34" charset="0"/>
                <a:ea typeface="Open Sans" panose="020B0606030504020204" pitchFamily="34" charset="0"/>
                <a:cs typeface="Open Sans" panose="020B0606030504020204" pitchFamily="34" charset="0"/>
              </a:rPr>
              <a:t>IndMed</a:t>
            </a:r>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J-Stage</a:t>
            </a:r>
          </a:p>
          <a:p>
            <a:r>
              <a:rPr lang="en-GB" dirty="0">
                <a:latin typeface="Open Sans" panose="020B0606030504020204" pitchFamily="34" charset="0"/>
                <a:ea typeface="Open Sans" panose="020B0606030504020204" pitchFamily="34" charset="0"/>
                <a:cs typeface="Open Sans" panose="020B0606030504020204" pitchFamily="34" charset="0"/>
              </a:rPr>
              <a:t>Mongolia Journals Online</a:t>
            </a:r>
          </a:p>
          <a:p>
            <a:r>
              <a:rPr lang="en-GB" dirty="0">
                <a:latin typeface="Open Sans" panose="020B0606030504020204" pitchFamily="34" charset="0"/>
                <a:ea typeface="Open Sans" panose="020B0606030504020204" pitchFamily="34" charset="0"/>
                <a:cs typeface="Open Sans" panose="020B0606030504020204" pitchFamily="34" charset="0"/>
              </a:rPr>
              <a:t>Nepal Journals Online</a:t>
            </a:r>
          </a:p>
          <a:p>
            <a:r>
              <a:rPr lang="en-GB" dirty="0" err="1">
                <a:latin typeface="Open Sans" panose="020B0606030504020204" pitchFamily="34" charset="0"/>
                <a:ea typeface="Open Sans" panose="020B0606030504020204" pitchFamily="34" charset="0"/>
                <a:cs typeface="Open Sans" panose="020B0606030504020204" pitchFamily="34" charset="0"/>
              </a:rPr>
              <a:t>PakMediNet</a:t>
            </a:r>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Sri Lanka Journals Online</a:t>
            </a:r>
          </a:p>
          <a:p>
            <a:r>
              <a:rPr lang="en-GB" dirty="0">
                <a:latin typeface="Open Sans" panose="020B0606030504020204" pitchFamily="34" charset="0"/>
                <a:ea typeface="Open Sans" panose="020B0606030504020204" pitchFamily="34" charset="0"/>
                <a:cs typeface="Open Sans" panose="020B0606030504020204" pitchFamily="34" charset="0"/>
              </a:rPr>
              <a:t>Vietnam Journals Online</a:t>
            </a:r>
          </a:p>
          <a:p>
            <a:r>
              <a:rPr lang="en-GB" dirty="0">
                <a:latin typeface="Open Sans" panose="020B0606030504020204" pitchFamily="34" charset="0"/>
                <a:ea typeface="Open Sans" panose="020B0606030504020204" pitchFamily="34" charset="0"/>
                <a:cs typeface="Open Sans" panose="020B0606030504020204" pitchFamily="34" charset="0"/>
              </a:rPr>
              <a:t>WPRO</a:t>
            </a:r>
          </a:p>
        </p:txBody>
      </p:sp>
      <p:sp>
        <p:nvSpPr>
          <p:cNvPr id="4" name="TextBox 3">
            <a:extLst>
              <a:ext uri="{FF2B5EF4-FFF2-40B4-BE49-F238E27FC236}">
                <a16:creationId xmlns:a16="http://schemas.microsoft.com/office/drawing/2014/main" id="{21D950F9-E258-4A07-A99D-BDB83A2E2D93}"/>
              </a:ext>
            </a:extLst>
          </p:cNvPr>
          <p:cNvSpPr txBox="1"/>
          <p:nvPr/>
        </p:nvSpPr>
        <p:spPr>
          <a:xfrm>
            <a:off x="3686190" y="4747741"/>
            <a:ext cx="4816444" cy="1200329"/>
          </a:xfrm>
          <a:prstGeom prst="rect">
            <a:avLst/>
          </a:prstGeom>
          <a:noFill/>
        </p:spPr>
        <p:txBody>
          <a:bodyPr wrap="square" rtlCol="0">
            <a:spAutoFit/>
          </a:bodyPr>
          <a:lstStyle/>
          <a:p>
            <a:pPr algn="ctr"/>
            <a:r>
              <a:rPr lang="en-GB" dirty="0">
                <a:latin typeface="Open Sans" panose="020B0606030504020204" pitchFamily="34" charset="0"/>
                <a:ea typeface="Open Sans" panose="020B0606030504020204" pitchFamily="34" charset="0"/>
                <a:cs typeface="Open Sans" panose="020B0606030504020204" pitchFamily="34" charset="0"/>
              </a:rPr>
              <a:t>Global Index Medicus</a:t>
            </a:r>
          </a:p>
          <a:p>
            <a:pPr algn="ctr"/>
            <a:r>
              <a:rPr lang="en-GB" dirty="0">
                <a:latin typeface="Open Sans" panose="020B0606030504020204" pitchFamily="34" charset="0"/>
                <a:ea typeface="Open Sans" panose="020B0606030504020204" pitchFamily="34" charset="0"/>
                <a:cs typeface="Open Sans" panose="020B0606030504020204" pitchFamily="34" charset="0"/>
              </a:rPr>
              <a:t>Open Access Theses and Dissertations</a:t>
            </a:r>
          </a:p>
          <a:p>
            <a:pPr algn="ctr"/>
            <a:r>
              <a:rPr lang="en-GB" dirty="0">
                <a:latin typeface="Open Sans" panose="020B0606030504020204" pitchFamily="34" charset="0"/>
                <a:ea typeface="Open Sans" panose="020B0606030504020204" pitchFamily="34" charset="0"/>
                <a:cs typeface="Open Sans" panose="020B0606030504020204" pitchFamily="34" charset="0"/>
              </a:rPr>
              <a:t>Global Electronic Theses and Dissertations</a:t>
            </a:r>
          </a:p>
          <a:p>
            <a:pPr algn="ctr"/>
            <a:r>
              <a:rPr lang="en-GB" dirty="0">
                <a:latin typeface="Open Sans" panose="020B0606030504020204" pitchFamily="34" charset="0"/>
                <a:ea typeface="Open Sans" panose="020B0606030504020204" pitchFamily="34" charset="0"/>
                <a:cs typeface="Open Sans" panose="020B0606030504020204" pitchFamily="34" charset="0"/>
              </a:rPr>
              <a:t>Google/Google Scholar</a:t>
            </a:r>
          </a:p>
        </p:txBody>
      </p:sp>
      <p:cxnSp>
        <p:nvCxnSpPr>
          <p:cNvPr id="9" name="Straight Arrow Connector 8">
            <a:extLst>
              <a:ext uri="{FF2B5EF4-FFF2-40B4-BE49-F238E27FC236}">
                <a16:creationId xmlns:a16="http://schemas.microsoft.com/office/drawing/2014/main" id="{407B493A-D747-49E8-AE5E-7630DB64ED76}"/>
              </a:ext>
            </a:extLst>
          </p:cNvPr>
          <p:cNvCxnSpPr>
            <a:cxnSpLocks/>
          </p:cNvCxnSpPr>
          <p:nvPr/>
        </p:nvCxnSpPr>
        <p:spPr>
          <a:xfrm>
            <a:off x="3440317" y="2236890"/>
            <a:ext cx="2654095" cy="919916"/>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cxnSp>
        <p:nvCxnSpPr>
          <p:cNvPr id="11" name="Straight Arrow Connector 10">
            <a:extLst>
              <a:ext uri="{FF2B5EF4-FFF2-40B4-BE49-F238E27FC236}">
                <a16:creationId xmlns:a16="http://schemas.microsoft.com/office/drawing/2014/main" id="{51185454-1AA1-4279-A8A5-130B19D5EA6B}"/>
              </a:ext>
            </a:extLst>
          </p:cNvPr>
          <p:cNvCxnSpPr>
            <a:cxnSpLocks/>
            <a:stCxn id="6" idx="3"/>
          </p:cNvCxnSpPr>
          <p:nvPr/>
        </p:nvCxnSpPr>
        <p:spPr>
          <a:xfrm flipV="1">
            <a:off x="3479049" y="3837049"/>
            <a:ext cx="1310234" cy="325572"/>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cxnSp>
        <p:nvCxnSpPr>
          <p:cNvPr id="13" name="Straight Arrow Connector 12">
            <a:extLst>
              <a:ext uri="{FF2B5EF4-FFF2-40B4-BE49-F238E27FC236}">
                <a16:creationId xmlns:a16="http://schemas.microsoft.com/office/drawing/2014/main" id="{38747513-0786-4EDB-B638-0D8B0E37312C}"/>
              </a:ext>
            </a:extLst>
          </p:cNvPr>
          <p:cNvCxnSpPr>
            <a:cxnSpLocks/>
            <a:stCxn id="2" idx="1"/>
          </p:cNvCxnSpPr>
          <p:nvPr/>
        </p:nvCxnSpPr>
        <p:spPr>
          <a:xfrm flipH="1" flipV="1">
            <a:off x="7902265" y="2983847"/>
            <a:ext cx="1310234" cy="919916"/>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sp>
        <p:nvSpPr>
          <p:cNvPr id="8" name="TextBox 7">
            <a:extLst>
              <a:ext uri="{FF2B5EF4-FFF2-40B4-BE49-F238E27FC236}">
                <a16:creationId xmlns:a16="http://schemas.microsoft.com/office/drawing/2014/main" id="{4FE1AE61-57BF-43CE-8310-3B17AF607622}"/>
              </a:ext>
            </a:extLst>
          </p:cNvPr>
          <p:cNvSpPr txBox="1"/>
          <p:nvPr/>
        </p:nvSpPr>
        <p:spPr>
          <a:xfrm>
            <a:off x="135368" y="6294973"/>
            <a:ext cx="9792403" cy="461665"/>
          </a:xfrm>
          <a:prstGeom prst="rect">
            <a:avLst/>
          </a:prstGeom>
          <a:noFill/>
        </p:spPr>
        <p:txBody>
          <a:bodyPr wrap="square" rtlCol="0">
            <a:spAutoFit/>
          </a:bodyPr>
          <a:lstStyle/>
          <a:p>
            <a:r>
              <a:rPr lang="en-GB" sz="2400" dirty="0"/>
              <a:t>- </a:t>
            </a:r>
            <a:r>
              <a:rPr lang="en-GB" sz="2400" dirty="0">
                <a:solidFill>
                  <a:schemeClr val="tx1"/>
                </a:solidFill>
              </a:rPr>
              <a:t>Curry &amp; Lillis, 2018; Mason &amp; </a:t>
            </a:r>
            <a:r>
              <a:rPr lang="en-GB" sz="2400" dirty="0" err="1">
                <a:solidFill>
                  <a:schemeClr val="tx1"/>
                </a:solidFill>
              </a:rPr>
              <a:t>Merga</a:t>
            </a:r>
            <a:r>
              <a:rPr lang="en-GB" sz="2400" dirty="0">
                <a:solidFill>
                  <a:schemeClr val="tx1"/>
                </a:solidFill>
              </a:rPr>
              <a:t>, 2021; </a:t>
            </a:r>
            <a:r>
              <a:rPr lang="en-GB" sz="2400" dirty="0" err="1">
                <a:solidFill>
                  <a:schemeClr val="tx1"/>
                </a:solidFill>
              </a:rPr>
              <a:t>Levay</a:t>
            </a:r>
            <a:r>
              <a:rPr lang="en-GB" sz="2400" dirty="0">
                <a:solidFill>
                  <a:schemeClr val="tx1"/>
                </a:solidFill>
              </a:rPr>
              <a:t> et al 2022</a:t>
            </a:r>
            <a:endParaRPr lang="en-GB" sz="2400" dirty="0"/>
          </a:p>
        </p:txBody>
      </p:sp>
    </p:spTree>
    <p:extLst>
      <p:ext uri="{BB962C8B-B14F-4D97-AF65-F5344CB8AC3E}">
        <p14:creationId xmlns:p14="http://schemas.microsoft.com/office/powerpoint/2010/main" val="599126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een dialogue boxes">
            <a:extLst>
              <a:ext uri="{FF2B5EF4-FFF2-40B4-BE49-F238E27FC236}">
                <a16:creationId xmlns:a16="http://schemas.microsoft.com/office/drawing/2014/main" id="{F3781D55-73CA-46B1-ADA1-57A7A25F0429}"/>
              </a:ext>
            </a:extLst>
          </p:cNvPr>
          <p:cNvPicPr>
            <a:picLocks noGrp="1" noChangeAspect="1"/>
          </p:cNvPicPr>
          <p:nvPr>
            <p:ph idx="1"/>
          </p:nvPr>
        </p:nvPicPr>
        <p:blipFill rotWithShape="1">
          <a:blip r:embed="rId3"/>
          <a:srcRect t="14222" b="18223"/>
          <a:stretch/>
        </p:blipFill>
        <p:spPr>
          <a:xfrm>
            <a:off x="964272" y="1080653"/>
            <a:ext cx="10260280" cy="5777347"/>
          </a:xfrm>
          <a:noFill/>
        </p:spPr>
      </p:pic>
      <p:sp>
        <p:nvSpPr>
          <p:cNvPr id="3" name="Title 2">
            <a:extLst>
              <a:ext uri="{FF2B5EF4-FFF2-40B4-BE49-F238E27FC236}">
                <a16:creationId xmlns:a16="http://schemas.microsoft.com/office/drawing/2014/main" id="{C841844F-8878-46D9-AC57-59CA4FD124A5}"/>
              </a:ext>
            </a:extLst>
          </p:cNvPr>
          <p:cNvSpPr>
            <a:spLocks noGrp="1"/>
          </p:cNvSpPr>
          <p:nvPr>
            <p:ph type="title"/>
          </p:nvPr>
        </p:nvSpPr>
        <p:spPr/>
        <p:txBody>
          <a:bodyPr>
            <a:normAutofit/>
          </a:bodyPr>
          <a:lstStyle/>
          <a:p>
            <a:r>
              <a:rPr lang="en-US" dirty="0">
                <a:latin typeface="Merriweather" panose="00000500000000000000" pitchFamily="2" charset="0"/>
              </a:rPr>
              <a:t>Remove language limits</a:t>
            </a:r>
            <a:endParaRPr lang="en-GB" dirty="0">
              <a:latin typeface="Merriweather" panose="00000500000000000000" pitchFamily="2" charset="0"/>
            </a:endParaRPr>
          </a:p>
        </p:txBody>
      </p:sp>
      <p:sp>
        <p:nvSpPr>
          <p:cNvPr id="2" name="TextBox 1">
            <a:extLst>
              <a:ext uri="{FF2B5EF4-FFF2-40B4-BE49-F238E27FC236}">
                <a16:creationId xmlns:a16="http://schemas.microsoft.com/office/drawing/2014/main" id="{AD91A71B-F4F8-4B08-8250-904890635804}"/>
              </a:ext>
            </a:extLst>
          </p:cNvPr>
          <p:cNvSpPr txBox="1"/>
          <p:nvPr/>
        </p:nvSpPr>
        <p:spPr>
          <a:xfrm>
            <a:off x="7168245" y="6334346"/>
            <a:ext cx="4531383" cy="338554"/>
          </a:xfrm>
          <a:prstGeom prst="rect">
            <a:avLst/>
          </a:prstGeom>
          <a:noFill/>
        </p:spPr>
        <p:txBody>
          <a:bodyPr wrap="square" rtlCol="0">
            <a:spAutoFit/>
          </a:bodyPr>
          <a:lstStyle/>
          <a:p>
            <a:r>
              <a:rPr lang="en-GB" sz="1600" dirty="0" err="1">
                <a:latin typeface="Open Sans" panose="020B0606030504020204" pitchFamily="34" charset="0"/>
                <a:ea typeface="Open Sans" panose="020B0606030504020204" pitchFamily="34" charset="0"/>
                <a:cs typeface="Open Sans" panose="020B0606030504020204" pitchFamily="34" charset="0"/>
              </a:rPr>
              <a:t>Shenderovich</a:t>
            </a:r>
            <a:r>
              <a:rPr lang="en-GB" sz="1600" dirty="0">
                <a:latin typeface="Open Sans" panose="020B0606030504020204" pitchFamily="34" charset="0"/>
                <a:ea typeface="Open Sans" panose="020B0606030504020204" pitchFamily="34" charset="0"/>
                <a:cs typeface="Open Sans" panose="020B0606030504020204" pitchFamily="34" charset="0"/>
              </a:rPr>
              <a:t> et al 2016; </a:t>
            </a:r>
            <a:r>
              <a:rPr lang="en-GB" sz="1600" dirty="0" err="1">
                <a:latin typeface="Open Sans" panose="020B0606030504020204" pitchFamily="34" charset="0"/>
                <a:ea typeface="Open Sans" panose="020B0606030504020204" pitchFamily="34" charset="0"/>
                <a:cs typeface="Open Sans" panose="020B0606030504020204" pitchFamily="34" charset="0"/>
              </a:rPr>
              <a:t>Chaabna</a:t>
            </a:r>
            <a:r>
              <a:rPr lang="en-GB" sz="1600" dirty="0">
                <a:latin typeface="Open Sans" panose="020B0606030504020204" pitchFamily="34" charset="0"/>
                <a:ea typeface="Open Sans" panose="020B0606030504020204" pitchFamily="34" charset="0"/>
                <a:cs typeface="Open Sans" panose="020B0606030504020204" pitchFamily="34" charset="0"/>
              </a:rPr>
              <a:t> et al 2020. </a:t>
            </a:r>
          </a:p>
        </p:txBody>
      </p:sp>
    </p:spTree>
    <p:extLst>
      <p:ext uri="{BB962C8B-B14F-4D97-AF65-F5344CB8AC3E}">
        <p14:creationId xmlns:p14="http://schemas.microsoft.com/office/powerpoint/2010/main" val="1631096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58DA9C-8DED-5E5B-83DA-AC463D75F7AA}"/>
              </a:ext>
            </a:extLst>
          </p:cNvPr>
          <p:cNvSpPr>
            <a:spLocks noGrp="1"/>
          </p:cNvSpPr>
          <p:nvPr>
            <p:ph idx="1"/>
          </p:nvPr>
        </p:nvSpPr>
        <p:spPr>
          <a:xfrm>
            <a:off x="609440" y="2454442"/>
            <a:ext cx="10969943" cy="3844758"/>
          </a:xfrm>
        </p:spPr>
        <p:txBody>
          <a:bodyPr/>
          <a:lstStyle/>
          <a:p>
            <a:r>
              <a:rPr lang="en-GB" sz="3600" dirty="0"/>
              <a:t>Has incorporating these three recommendations made any difference to the diversity of papers included in systematic reviews?</a:t>
            </a:r>
          </a:p>
        </p:txBody>
      </p:sp>
      <p:sp>
        <p:nvSpPr>
          <p:cNvPr id="3" name="Title 2">
            <a:extLst>
              <a:ext uri="{FF2B5EF4-FFF2-40B4-BE49-F238E27FC236}">
                <a16:creationId xmlns:a16="http://schemas.microsoft.com/office/drawing/2014/main" id="{D5410601-8B4B-409E-E3A8-9AA1C3078DF0}"/>
              </a:ext>
            </a:extLst>
          </p:cNvPr>
          <p:cNvSpPr>
            <a:spLocks noGrp="1"/>
          </p:cNvSpPr>
          <p:nvPr>
            <p:ph type="title"/>
          </p:nvPr>
        </p:nvSpPr>
        <p:spPr/>
        <p:txBody>
          <a:bodyPr/>
          <a:lstStyle/>
          <a:p>
            <a:r>
              <a:rPr lang="en-GB" dirty="0"/>
              <a:t>Objectives of this study</a:t>
            </a:r>
          </a:p>
        </p:txBody>
      </p:sp>
    </p:spTree>
    <p:extLst>
      <p:ext uri="{BB962C8B-B14F-4D97-AF65-F5344CB8AC3E}">
        <p14:creationId xmlns:p14="http://schemas.microsoft.com/office/powerpoint/2010/main" val="3931663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0079-C39D-85AA-0CF3-3EE596646BBB}"/>
              </a:ext>
            </a:extLst>
          </p:cNvPr>
          <p:cNvSpPr>
            <a:spLocks noGrp="1"/>
          </p:cNvSpPr>
          <p:nvPr>
            <p:ph type="title"/>
          </p:nvPr>
        </p:nvSpPr>
        <p:spPr/>
        <p:txBody>
          <a:bodyPr/>
          <a:lstStyle/>
          <a:p>
            <a:r>
              <a:rPr lang="en-GB" dirty="0"/>
              <a:t>Methods</a:t>
            </a:r>
          </a:p>
        </p:txBody>
      </p:sp>
      <p:graphicFrame>
        <p:nvGraphicFramePr>
          <p:cNvPr id="4" name="Content Placeholder 3">
            <a:extLst>
              <a:ext uri="{FF2B5EF4-FFF2-40B4-BE49-F238E27FC236}">
                <a16:creationId xmlns:a16="http://schemas.microsoft.com/office/drawing/2014/main" id="{A5554E37-3483-A27A-C147-1F7E1ECB04AF}"/>
              </a:ext>
            </a:extLst>
          </p:cNvPr>
          <p:cNvGraphicFramePr>
            <a:graphicFrameLocks noGrp="1"/>
          </p:cNvGraphicFramePr>
          <p:nvPr>
            <p:ph idx="1"/>
            <p:extLst>
              <p:ext uri="{D42A27DB-BD31-4B8C-83A1-F6EECF244321}">
                <p14:modId xmlns:p14="http://schemas.microsoft.com/office/powerpoint/2010/main" val="3807788186"/>
              </p:ext>
            </p:extLst>
          </p:nvPr>
        </p:nvGraphicFramePr>
        <p:xfrm>
          <a:off x="609600" y="1477963"/>
          <a:ext cx="10969625" cy="4821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3259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FEB81-49AA-EDCA-7DE4-16F39664D0C7}"/>
              </a:ext>
            </a:extLst>
          </p:cNvPr>
          <p:cNvSpPr>
            <a:spLocks noGrp="1"/>
          </p:cNvSpPr>
          <p:nvPr>
            <p:ph type="title"/>
          </p:nvPr>
        </p:nvSpPr>
        <p:spPr/>
        <p:txBody>
          <a:bodyPr/>
          <a:lstStyle/>
          <a:p>
            <a:r>
              <a:rPr lang="en-GB" dirty="0"/>
              <a:t>Results</a:t>
            </a:r>
          </a:p>
        </p:txBody>
      </p:sp>
    </p:spTree>
    <p:extLst>
      <p:ext uri="{BB962C8B-B14F-4D97-AF65-F5344CB8AC3E}">
        <p14:creationId xmlns:p14="http://schemas.microsoft.com/office/powerpoint/2010/main" val="408525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93FB-626F-EE62-660C-72D043E0CFCB}"/>
              </a:ext>
            </a:extLst>
          </p:cNvPr>
          <p:cNvSpPr>
            <a:spLocks noGrp="1"/>
          </p:cNvSpPr>
          <p:nvPr>
            <p:ph type="title"/>
          </p:nvPr>
        </p:nvSpPr>
        <p:spPr>
          <a:xfrm>
            <a:off x="609442" y="279132"/>
            <a:ext cx="8685388" cy="623236"/>
          </a:xfrm>
        </p:spPr>
        <p:txBody>
          <a:bodyPr>
            <a:normAutofit/>
          </a:bodyPr>
          <a:lstStyle/>
          <a:p>
            <a:r>
              <a:rPr lang="en-GB" dirty="0"/>
              <a:t>10 systematic reviews included in the study</a:t>
            </a:r>
          </a:p>
        </p:txBody>
      </p:sp>
      <p:pic>
        <p:nvPicPr>
          <p:cNvPr id="5" name="Content Placeholder 4" descr="A picture containing text, screenshot, font, design&#10;&#10;Description automatically generated">
            <a:extLst>
              <a:ext uri="{FF2B5EF4-FFF2-40B4-BE49-F238E27FC236}">
                <a16:creationId xmlns:a16="http://schemas.microsoft.com/office/drawing/2014/main" id="{0C2F8634-AA72-1081-0BA1-9157F9A42CA0}"/>
              </a:ext>
            </a:extLst>
          </p:cNvPr>
          <p:cNvPicPr>
            <a:picLocks noGrp="1" noChangeAspect="1"/>
          </p:cNvPicPr>
          <p:nvPr>
            <p:ph idx="1"/>
          </p:nvPr>
        </p:nvPicPr>
        <p:blipFill rotWithShape="1">
          <a:blip r:embed="rId3"/>
          <a:srcRect l="6446" t="19008" r="6962" b="19354"/>
          <a:stretch/>
        </p:blipFill>
        <p:spPr>
          <a:xfrm>
            <a:off x="2835653" y="1612233"/>
            <a:ext cx="6608940" cy="4704346"/>
          </a:xfrm>
          <a:noFill/>
        </p:spPr>
      </p:pic>
    </p:spTree>
    <p:extLst>
      <p:ext uri="{BB962C8B-B14F-4D97-AF65-F5344CB8AC3E}">
        <p14:creationId xmlns:p14="http://schemas.microsoft.com/office/powerpoint/2010/main" val="2438729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D5B97-A789-2780-A13F-F243B5F20594}"/>
              </a:ext>
            </a:extLst>
          </p:cNvPr>
          <p:cNvSpPr>
            <a:spLocks noGrp="1"/>
          </p:cNvSpPr>
          <p:nvPr>
            <p:ph type="title"/>
          </p:nvPr>
        </p:nvSpPr>
        <p:spPr/>
        <p:txBody>
          <a:bodyPr/>
          <a:lstStyle/>
          <a:p>
            <a:r>
              <a:rPr lang="en-GB" dirty="0"/>
              <a:t>Geographical limits</a:t>
            </a:r>
          </a:p>
        </p:txBody>
      </p:sp>
      <p:graphicFrame>
        <p:nvGraphicFramePr>
          <p:cNvPr id="8" name="Content Placeholder 5">
            <a:extLst>
              <a:ext uri="{FF2B5EF4-FFF2-40B4-BE49-F238E27FC236}">
                <a16:creationId xmlns:a16="http://schemas.microsoft.com/office/drawing/2014/main" id="{C98F57A3-6A39-E846-511E-A28C097D9D18}"/>
              </a:ext>
            </a:extLst>
          </p:cNvPr>
          <p:cNvGraphicFramePr>
            <a:graphicFrameLocks/>
          </p:cNvGraphicFramePr>
          <p:nvPr>
            <p:extLst>
              <p:ext uri="{D42A27DB-BD31-4B8C-83A1-F6EECF244321}">
                <p14:modId xmlns:p14="http://schemas.microsoft.com/office/powerpoint/2010/main" val="531884614"/>
              </p:ext>
            </p:extLst>
          </p:nvPr>
        </p:nvGraphicFramePr>
        <p:xfrm>
          <a:off x="762000" y="1630363"/>
          <a:ext cx="7187381" cy="38855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5464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D5B97-A789-2780-A13F-F243B5F20594}"/>
              </a:ext>
            </a:extLst>
          </p:cNvPr>
          <p:cNvSpPr>
            <a:spLocks noGrp="1"/>
          </p:cNvSpPr>
          <p:nvPr>
            <p:ph type="title"/>
          </p:nvPr>
        </p:nvSpPr>
        <p:spPr/>
        <p:txBody>
          <a:bodyPr/>
          <a:lstStyle/>
          <a:p>
            <a:r>
              <a:rPr lang="en-GB" dirty="0"/>
              <a:t>Language limits</a:t>
            </a:r>
          </a:p>
        </p:txBody>
      </p:sp>
      <p:graphicFrame>
        <p:nvGraphicFramePr>
          <p:cNvPr id="7" name="Content Placeholder 5">
            <a:extLst>
              <a:ext uri="{FF2B5EF4-FFF2-40B4-BE49-F238E27FC236}">
                <a16:creationId xmlns:a16="http://schemas.microsoft.com/office/drawing/2014/main" id="{0247D2C7-9653-FBE8-0097-35CEE09C08D4}"/>
              </a:ext>
            </a:extLst>
          </p:cNvPr>
          <p:cNvGraphicFramePr>
            <a:graphicFrameLocks/>
          </p:cNvGraphicFramePr>
          <p:nvPr>
            <p:extLst>
              <p:ext uri="{D42A27DB-BD31-4B8C-83A1-F6EECF244321}">
                <p14:modId xmlns:p14="http://schemas.microsoft.com/office/powerpoint/2010/main" val="3340186868"/>
              </p:ext>
            </p:extLst>
          </p:nvPr>
        </p:nvGraphicFramePr>
        <p:xfrm>
          <a:off x="609442" y="1782502"/>
          <a:ext cx="5484970" cy="422476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836005C3-6FDA-BF33-A759-7EC81D9D4139}"/>
              </a:ext>
            </a:extLst>
          </p:cNvPr>
          <p:cNvSpPr txBox="1"/>
          <p:nvPr/>
        </p:nvSpPr>
        <p:spPr>
          <a:xfrm>
            <a:off x="6939764" y="2235046"/>
            <a:ext cx="5004066" cy="3108543"/>
          </a:xfrm>
          <a:prstGeom prst="rect">
            <a:avLst/>
          </a:prstGeom>
          <a:noFill/>
        </p:spPr>
        <p:txBody>
          <a:bodyPr wrap="square" rtlCol="0">
            <a:spAutoFit/>
          </a:bodyPr>
          <a:lstStyle/>
          <a:p>
            <a:r>
              <a:rPr lang="en-GB" sz="2800" dirty="0"/>
              <a:t>All included papers were published in English.</a:t>
            </a:r>
          </a:p>
          <a:p>
            <a:r>
              <a:rPr lang="en-GB" sz="2800" dirty="0"/>
              <a:t>1 review stated that a potential paper was excluded at the full-text screening stage as it was in Turkish and the project team were unable to translate it.</a:t>
            </a:r>
          </a:p>
        </p:txBody>
      </p:sp>
    </p:spTree>
    <p:extLst>
      <p:ext uri="{BB962C8B-B14F-4D97-AF65-F5344CB8AC3E}">
        <p14:creationId xmlns:p14="http://schemas.microsoft.com/office/powerpoint/2010/main" val="2200408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D342B-C225-8DE5-2AA0-54920C52F655}"/>
              </a:ext>
            </a:extLst>
          </p:cNvPr>
          <p:cNvSpPr>
            <a:spLocks noGrp="1"/>
          </p:cNvSpPr>
          <p:nvPr>
            <p:ph type="title"/>
          </p:nvPr>
        </p:nvSpPr>
        <p:spPr/>
        <p:txBody>
          <a:bodyPr/>
          <a:lstStyle/>
          <a:p>
            <a:r>
              <a:rPr lang="en-GB" dirty="0"/>
              <a:t>Decolonising at LSHTM</a:t>
            </a:r>
          </a:p>
        </p:txBody>
      </p:sp>
      <p:sp>
        <p:nvSpPr>
          <p:cNvPr id="3" name="Content Placeholder 2">
            <a:extLst>
              <a:ext uri="{FF2B5EF4-FFF2-40B4-BE49-F238E27FC236}">
                <a16:creationId xmlns:a16="http://schemas.microsoft.com/office/drawing/2014/main" id="{119E7B6B-A478-CC3C-8639-EC1E465A0A8D}"/>
              </a:ext>
            </a:extLst>
          </p:cNvPr>
          <p:cNvSpPr>
            <a:spLocks noGrp="1"/>
          </p:cNvSpPr>
          <p:nvPr>
            <p:ph idx="1"/>
          </p:nvPr>
        </p:nvSpPr>
        <p:spPr>
          <a:custGeom>
            <a:avLst/>
            <a:gdLst>
              <a:gd name="connsiteX0" fmla="*/ 0 w 10969943"/>
              <a:gd name="connsiteY0" fmla="*/ 0 h 4821382"/>
              <a:gd name="connsiteX1" fmla="*/ 357967 w 10969943"/>
              <a:gd name="connsiteY1" fmla="*/ 0 h 4821382"/>
              <a:gd name="connsiteX2" fmla="*/ 1154731 w 10969943"/>
              <a:gd name="connsiteY2" fmla="*/ 0 h 4821382"/>
              <a:gd name="connsiteX3" fmla="*/ 1402998 w 10969943"/>
              <a:gd name="connsiteY3" fmla="*/ 0 h 4821382"/>
              <a:gd name="connsiteX4" fmla="*/ 1980363 w 10969943"/>
              <a:gd name="connsiteY4" fmla="*/ 0 h 4821382"/>
              <a:gd name="connsiteX5" fmla="*/ 2557729 w 10969943"/>
              <a:gd name="connsiteY5" fmla="*/ 0 h 4821382"/>
              <a:gd name="connsiteX6" fmla="*/ 3244794 w 10969943"/>
              <a:gd name="connsiteY6" fmla="*/ 0 h 4821382"/>
              <a:gd name="connsiteX7" fmla="*/ 3931859 w 10969943"/>
              <a:gd name="connsiteY7" fmla="*/ 0 h 4821382"/>
              <a:gd name="connsiteX8" fmla="*/ 4180126 w 10969943"/>
              <a:gd name="connsiteY8" fmla="*/ 0 h 4821382"/>
              <a:gd name="connsiteX9" fmla="*/ 4538092 w 10969943"/>
              <a:gd name="connsiteY9" fmla="*/ 0 h 4821382"/>
              <a:gd name="connsiteX10" fmla="*/ 5225157 w 10969943"/>
              <a:gd name="connsiteY10" fmla="*/ 0 h 4821382"/>
              <a:gd name="connsiteX11" fmla="*/ 6021921 w 10969943"/>
              <a:gd name="connsiteY11" fmla="*/ 0 h 4821382"/>
              <a:gd name="connsiteX12" fmla="*/ 6708986 w 10969943"/>
              <a:gd name="connsiteY12" fmla="*/ 0 h 4821382"/>
              <a:gd name="connsiteX13" fmla="*/ 7286352 w 10969943"/>
              <a:gd name="connsiteY13" fmla="*/ 0 h 4821382"/>
              <a:gd name="connsiteX14" fmla="*/ 8083116 w 10969943"/>
              <a:gd name="connsiteY14" fmla="*/ 0 h 4821382"/>
              <a:gd name="connsiteX15" fmla="*/ 8441082 w 10969943"/>
              <a:gd name="connsiteY15" fmla="*/ 0 h 4821382"/>
              <a:gd name="connsiteX16" fmla="*/ 8689350 w 10969943"/>
              <a:gd name="connsiteY16" fmla="*/ 0 h 4821382"/>
              <a:gd name="connsiteX17" fmla="*/ 9047316 w 10969943"/>
              <a:gd name="connsiteY17" fmla="*/ 0 h 4821382"/>
              <a:gd name="connsiteX18" fmla="*/ 9295583 w 10969943"/>
              <a:gd name="connsiteY18" fmla="*/ 0 h 4821382"/>
              <a:gd name="connsiteX19" fmla="*/ 9872949 w 10969943"/>
              <a:gd name="connsiteY19" fmla="*/ 0 h 4821382"/>
              <a:gd name="connsiteX20" fmla="*/ 10340615 w 10969943"/>
              <a:gd name="connsiteY20" fmla="*/ 0 h 4821382"/>
              <a:gd name="connsiteX21" fmla="*/ 10969943 w 10969943"/>
              <a:gd name="connsiteY21" fmla="*/ 0 h 4821382"/>
              <a:gd name="connsiteX22" fmla="*/ 10969943 w 10969943"/>
              <a:gd name="connsiteY22" fmla="*/ 632137 h 4821382"/>
              <a:gd name="connsiteX23" fmla="*/ 10969943 w 10969943"/>
              <a:gd name="connsiteY23" fmla="*/ 1071418 h 4821382"/>
              <a:gd name="connsiteX24" fmla="*/ 10969943 w 10969943"/>
              <a:gd name="connsiteY24" fmla="*/ 1607127 h 4821382"/>
              <a:gd name="connsiteX25" fmla="*/ 10969943 w 10969943"/>
              <a:gd name="connsiteY25" fmla="*/ 1998195 h 4821382"/>
              <a:gd name="connsiteX26" fmla="*/ 10969943 w 10969943"/>
              <a:gd name="connsiteY26" fmla="*/ 2630332 h 4821382"/>
              <a:gd name="connsiteX27" fmla="*/ 10969943 w 10969943"/>
              <a:gd name="connsiteY27" fmla="*/ 3117827 h 4821382"/>
              <a:gd name="connsiteX28" fmla="*/ 10969943 w 10969943"/>
              <a:gd name="connsiteY28" fmla="*/ 3653536 h 4821382"/>
              <a:gd name="connsiteX29" fmla="*/ 10969943 w 10969943"/>
              <a:gd name="connsiteY29" fmla="*/ 4092818 h 4821382"/>
              <a:gd name="connsiteX30" fmla="*/ 10969943 w 10969943"/>
              <a:gd name="connsiteY30" fmla="*/ 4821382 h 4821382"/>
              <a:gd name="connsiteX31" fmla="*/ 10392578 w 10969943"/>
              <a:gd name="connsiteY31" fmla="*/ 4821382 h 4821382"/>
              <a:gd name="connsiteX32" fmla="*/ 9815212 w 10969943"/>
              <a:gd name="connsiteY32" fmla="*/ 4821382 h 4821382"/>
              <a:gd name="connsiteX33" fmla="*/ 9128147 w 10969943"/>
              <a:gd name="connsiteY33" fmla="*/ 4821382 h 4821382"/>
              <a:gd name="connsiteX34" fmla="*/ 8879880 w 10969943"/>
              <a:gd name="connsiteY34" fmla="*/ 4821382 h 4821382"/>
              <a:gd name="connsiteX35" fmla="*/ 8302515 w 10969943"/>
              <a:gd name="connsiteY35" fmla="*/ 4821382 h 4821382"/>
              <a:gd name="connsiteX36" fmla="*/ 8054248 w 10969943"/>
              <a:gd name="connsiteY36" fmla="*/ 4821382 h 4821382"/>
              <a:gd name="connsiteX37" fmla="*/ 7805980 w 10969943"/>
              <a:gd name="connsiteY37" fmla="*/ 4821382 h 4821382"/>
              <a:gd name="connsiteX38" fmla="*/ 7118916 w 10969943"/>
              <a:gd name="connsiteY38" fmla="*/ 4821382 h 4821382"/>
              <a:gd name="connsiteX39" fmla="*/ 6322151 w 10969943"/>
              <a:gd name="connsiteY39" fmla="*/ 4821382 h 4821382"/>
              <a:gd name="connsiteX40" fmla="*/ 6073884 w 10969943"/>
              <a:gd name="connsiteY40" fmla="*/ 4821382 h 4821382"/>
              <a:gd name="connsiteX41" fmla="*/ 5825617 w 10969943"/>
              <a:gd name="connsiteY41" fmla="*/ 4821382 h 4821382"/>
              <a:gd name="connsiteX42" fmla="*/ 5028853 w 10969943"/>
              <a:gd name="connsiteY42" fmla="*/ 4821382 h 4821382"/>
              <a:gd name="connsiteX43" fmla="*/ 4670886 w 10969943"/>
              <a:gd name="connsiteY43" fmla="*/ 4821382 h 4821382"/>
              <a:gd name="connsiteX44" fmla="*/ 4422619 w 10969943"/>
              <a:gd name="connsiteY44" fmla="*/ 4821382 h 4821382"/>
              <a:gd name="connsiteX45" fmla="*/ 3954953 w 10969943"/>
              <a:gd name="connsiteY45" fmla="*/ 4821382 h 4821382"/>
              <a:gd name="connsiteX46" fmla="*/ 3706686 w 10969943"/>
              <a:gd name="connsiteY46" fmla="*/ 4821382 h 4821382"/>
              <a:gd name="connsiteX47" fmla="*/ 3019621 w 10969943"/>
              <a:gd name="connsiteY47" fmla="*/ 4821382 h 4821382"/>
              <a:gd name="connsiteX48" fmla="*/ 2222857 w 10969943"/>
              <a:gd name="connsiteY48" fmla="*/ 4821382 h 4821382"/>
              <a:gd name="connsiteX49" fmla="*/ 1426093 w 10969943"/>
              <a:gd name="connsiteY49" fmla="*/ 4821382 h 4821382"/>
              <a:gd name="connsiteX50" fmla="*/ 629328 w 10969943"/>
              <a:gd name="connsiteY50" fmla="*/ 4821382 h 4821382"/>
              <a:gd name="connsiteX51" fmla="*/ 0 w 10969943"/>
              <a:gd name="connsiteY51" fmla="*/ 4821382 h 4821382"/>
              <a:gd name="connsiteX52" fmla="*/ 0 w 10969943"/>
              <a:gd name="connsiteY52" fmla="*/ 4237459 h 4821382"/>
              <a:gd name="connsiteX53" fmla="*/ 0 w 10969943"/>
              <a:gd name="connsiteY53" fmla="*/ 3798178 h 4821382"/>
              <a:gd name="connsiteX54" fmla="*/ 0 w 10969943"/>
              <a:gd name="connsiteY54" fmla="*/ 3166041 h 4821382"/>
              <a:gd name="connsiteX55" fmla="*/ 0 w 10969943"/>
              <a:gd name="connsiteY55" fmla="*/ 2630332 h 4821382"/>
              <a:gd name="connsiteX56" fmla="*/ 0 w 10969943"/>
              <a:gd name="connsiteY56" fmla="*/ 2142836 h 4821382"/>
              <a:gd name="connsiteX57" fmla="*/ 0 w 10969943"/>
              <a:gd name="connsiteY57" fmla="*/ 1655341 h 4821382"/>
              <a:gd name="connsiteX58" fmla="*/ 0 w 10969943"/>
              <a:gd name="connsiteY58" fmla="*/ 1119632 h 4821382"/>
              <a:gd name="connsiteX59" fmla="*/ 0 w 10969943"/>
              <a:gd name="connsiteY59" fmla="*/ 487495 h 4821382"/>
              <a:gd name="connsiteX60" fmla="*/ 0 w 10969943"/>
              <a:gd name="connsiteY60" fmla="*/ 0 h 482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969943" h="4821382" fill="none" extrusionOk="0">
                <a:moveTo>
                  <a:pt x="0" y="0"/>
                </a:moveTo>
                <a:cubicBezTo>
                  <a:pt x="160618" y="-15847"/>
                  <a:pt x="181015" y="2558"/>
                  <a:pt x="357967" y="0"/>
                </a:cubicBezTo>
                <a:cubicBezTo>
                  <a:pt x="534919" y="-2558"/>
                  <a:pt x="886214" y="79601"/>
                  <a:pt x="1154731" y="0"/>
                </a:cubicBezTo>
                <a:cubicBezTo>
                  <a:pt x="1423248" y="-79601"/>
                  <a:pt x="1312993" y="20459"/>
                  <a:pt x="1402998" y="0"/>
                </a:cubicBezTo>
                <a:cubicBezTo>
                  <a:pt x="1493003" y="-20459"/>
                  <a:pt x="1803803" y="28855"/>
                  <a:pt x="1980363" y="0"/>
                </a:cubicBezTo>
                <a:cubicBezTo>
                  <a:pt x="2156923" y="-28855"/>
                  <a:pt x="2365370" y="68284"/>
                  <a:pt x="2557729" y="0"/>
                </a:cubicBezTo>
                <a:cubicBezTo>
                  <a:pt x="2750088" y="-68284"/>
                  <a:pt x="3013656" y="30943"/>
                  <a:pt x="3244794" y="0"/>
                </a:cubicBezTo>
                <a:cubicBezTo>
                  <a:pt x="3475932" y="-30943"/>
                  <a:pt x="3620755" y="15013"/>
                  <a:pt x="3931859" y="0"/>
                </a:cubicBezTo>
                <a:cubicBezTo>
                  <a:pt x="4242963" y="-15013"/>
                  <a:pt x="4057882" y="11598"/>
                  <a:pt x="4180126" y="0"/>
                </a:cubicBezTo>
                <a:cubicBezTo>
                  <a:pt x="4302370" y="-11598"/>
                  <a:pt x="4407613" y="34002"/>
                  <a:pt x="4538092" y="0"/>
                </a:cubicBezTo>
                <a:cubicBezTo>
                  <a:pt x="4668571" y="-34002"/>
                  <a:pt x="5014045" y="13700"/>
                  <a:pt x="5225157" y="0"/>
                </a:cubicBezTo>
                <a:cubicBezTo>
                  <a:pt x="5436269" y="-13700"/>
                  <a:pt x="5765269" y="56262"/>
                  <a:pt x="6021921" y="0"/>
                </a:cubicBezTo>
                <a:cubicBezTo>
                  <a:pt x="6278573" y="-56262"/>
                  <a:pt x="6373019" y="68065"/>
                  <a:pt x="6708986" y="0"/>
                </a:cubicBezTo>
                <a:cubicBezTo>
                  <a:pt x="7044954" y="-68065"/>
                  <a:pt x="7101644" y="69003"/>
                  <a:pt x="7286352" y="0"/>
                </a:cubicBezTo>
                <a:cubicBezTo>
                  <a:pt x="7471060" y="-69003"/>
                  <a:pt x="7873002" y="11076"/>
                  <a:pt x="8083116" y="0"/>
                </a:cubicBezTo>
                <a:cubicBezTo>
                  <a:pt x="8293230" y="-11076"/>
                  <a:pt x="8363469" y="41657"/>
                  <a:pt x="8441082" y="0"/>
                </a:cubicBezTo>
                <a:cubicBezTo>
                  <a:pt x="8518695" y="-41657"/>
                  <a:pt x="8575548" y="28964"/>
                  <a:pt x="8689350" y="0"/>
                </a:cubicBezTo>
                <a:cubicBezTo>
                  <a:pt x="8803152" y="-28964"/>
                  <a:pt x="8950382" y="39832"/>
                  <a:pt x="9047316" y="0"/>
                </a:cubicBezTo>
                <a:cubicBezTo>
                  <a:pt x="9144250" y="-39832"/>
                  <a:pt x="9192768" y="863"/>
                  <a:pt x="9295583" y="0"/>
                </a:cubicBezTo>
                <a:cubicBezTo>
                  <a:pt x="9398398" y="-863"/>
                  <a:pt x="9646001" y="14613"/>
                  <a:pt x="9872949" y="0"/>
                </a:cubicBezTo>
                <a:cubicBezTo>
                  <a:pt x="10099897" y="-14613"/>
                  <a:pt x="10148965" y="53352"/>
                  <a:pt x="10340615" y="0"/>
                </a:cubicBezTo>
                <a:cubicBezTo>
                  <a:pt x="10532265" y="-53352"/>
                  <a:pt x="10681843" y="45898"/>
                  <a:pt x="10969943" y="0"/>
                </a:cubicBezTo>
                <a:cubicBezTo>
                  <a:pt x="11007469" y="286053"/>
                  <a:pt x="10964562" y="489244"/>
                  <a:pt x="10969943" y="632137"/>
                </a:cubicBezTo>
                <a:cubicBezTo>
                  <a:pt x="10975324" y="775030"/>
                  <a:pt x="10957674" y="956519"/>
                  <a:pt x="10969943" y="1071418"/>
                </a:cubicBezTo>
                <a:cubicBezTo>
                  <a:pt x="10982212" y="1186317"/>
                  <a:pt x="10913372" y="1379588"/>
                  <a:pt x="10969943" y="1607127"/>
                </a:cubicBezTo>
                <a:cubicBezTo>
                  <a:pt x="11026514" y="1834666"/>
                  <a:pt x="10927966" y="1844810"/>
                  <a:pt x="10969943" y="1998195"/>
                </a:cubicBezTo>
                <a:cubicBezTo>
                  <a:pt x="11011920" y="2151580"/>
                  <a:pt x="10945187" y="2368882"/>
                  <a:pt x="10969943" y="2630332"/>
                </a:cubicBezTo>
                <a:cubicBezTo>
                  <a:pt x="10994699" y="2891782"/>
                  <a:pt x="10944277" y="2956572"/>
                  <a:pt x="10969943" y="3117827"/>
                </a:cubicBezTo>
                <a:cubicBezTo>
                  <a:pt x="10995609" y="3279083"/>
                  <a:pt x="10930246" y="3487477"/>
                  <a:pt x="10969943" y="3653536"/>
                </a:cubicBezTo>
                <a:cubicBezTo>
                  <a:pt x="11009640" y="3819595"/>
                  <a:pt x="10937519" y="3934293"/>
                  <a:pt x="10969943" y="4092818"/>
                </a:cubicBezTo>
                <a:cubicBezTo>
                  <a:pt x="11002367" y="4251343"/>
                  <a:pt x="10942684" y="4557160"/>
                  <a:pt x="10969943" y="4821382"/>
                </a:cubicBezTo>
                <a:cubicBezTo>
                  <a:pt x="10852657" y="4830840"/>
                  <a:pt x="10562440" y="4812652"/>
                  <a:pt x="10392578" y="4821382"/>
                </a:cubicBezTo>
                <a:cubicBezTo>
                  <a:pt x="10222716" y="4830112"/>
                  <a:pt x="10092261" y="4817131"/>
                  <a:pt x="9815212" y="4821382"/>
                </a:cubicBezTo>
                <a:cubicBezTo>
                  <a:pt x="9538163" y="4825633"/>
                  <a:pt x="9419420" y="4768466"/>
                  <a:pt x="9128147" y="4821382"/>
                </a:cubicBezTo>
                <a:cubicBezTo>
                  <a:pt x="8836875" y="4874298"/>
                  <a:pt x="8930246" y="4813484"/>
                  <a:pt x="8879880" y="4821382"/>
                </a:cubicBezTo>
                <a:cubicBezTo>
                  <a:pt x="8829514" y="4829280"/>
                  <a:pt x="8516429" y="4770845"/>
                  <a:pt x="8302515" y="4821382"/>
                </a:cubicBezTo>
                <a:cubicBezTo>
                  <a:pt x="8088601" y="4871919"/>
                  <a:pt x="8127214" y="4796209"/>
                  <a:pt x="8054248" y="4821382"/>
                </a:cubicBezTo>
                <a:cubicBezTo>
                  <a:pt x="7981282" y="4846555"/>
                  <a:pt x="7910568" y="4792409"/>
                  <a:pt x="7805980" y="4821382"/>
                </a:cubicBezTo>
                <a:cubicBezTo>
                  <a:pt x="7701392" y="4850355"/>
                  <a:pt x="7331994" y="4778082"/>
                  <a:pt x="7118916" y="4821382"/>
                </a:cubicBezTo>
                <a:cubicBezTo>
                  <a:pt x="6905838" y="4864682"/>
                  <a:pt x="6562171" y="4777644"/>
                  <a:pt x="6322151" y="4821382"/>
                </a:cubicBezTo>
                <a:cubicBezTo>
                  <a:pt x="6082132" y="4865120"/>
                  <a:pt x="6132572" y="4798304"/>
                  <a:pt x="6073884" y="4821382"/>
                </a:cubicBezTo>
                <a:cubicBezTo>
                  <a:pt x="6015196" y="4844460"/>
                  <a:pt x="5886423" y="4794233"/>
                  <a:pt x="5825617" y="4821382"/>
                </a:cubicBezTo>
                <a:cubicBezTo>
                  <a:pt x="5764811" y="4848531"/>
                  <a:pt x="5418484" y="4734277"/>
                  <a:pt x="5028853" y="4821382"/>
                </a:cubicBezTo>
                <a:cubicBezTo>
                  <a:pt x="4639222" y="4908487"/>
                  <a:pt x="4744393" y="4785266"/>
                  <a:pt x="4670886" y="4821382"/>
                </a:cubicBezTo>
                <a:cubicBezTo>
                  <a:pt x="4597379" y="4857498"/>
                  <a:pt x="4500990" y="4798763"/>
                  <a:pt x="4422619" y="4821382"/>
                </a:cubicBezTo>
                <a:cubicBezTo>
                  <a:pt x="4344248" y="4844001"/>
                  <a:pt x="4123945" y="4765656"/>
                  <a:pt x="3954953" y="4821382"/>
                </a:cubicBezTo>
                <a:cubicBezTo>
                  <a:pt x="3785961" y="4877108"/>
                  <a:pt x="3775235" y="4820288"/>
                  <a:pt x="3706686" y="4821382"/>
                </a:cubicBezTo>
                <a:cubicBezTo>
                  <a:pt x="3638137" y="4822476"/>
                  <a:pt x="3331716" y="4785573"/>
                  <a:pt x="3019621" y="4821382"/>
                </a:cubicBezTo>
                <a:cubicBezTo>
                  <a:pt x="2707526" y="4857191"/>
                  <a:pt x="2489348" y="4736674"/>
                  <a:pt x="2222857" y="4821382"/>
                </a:cubicBezTo>
                <a:cubicBezTo>
                  <a:pt x="1956366" y="4906090"/>
                  <a:pt x="1651931" y="4820319"/>
                  <a:pt x="1426093" y="4821382"/>
                </a:cubicBezTo>
                <a:cubicBezTo>
                  <a:pt x="1200255" y="4822445"/>
                  <a:pt x="813263" y="4745465"/>
                  <a:pt x="629328" y="4821382"/>
                </a:cubicBezTo>
                <a:cubicBezTo>
                  <a:pt x="445393" y="4897299"/>
                  <a:pt x="263902" y="4752608"/>
                  <a:pt x="0" y="4821382"/>
                </a:cubicBezTo>
                <a:cubicBezTo>
                  <a:pt x="-4042" y="4613368"/>
                  <a:pt x="60245" y="4526336"/>
                  <a:pt x="0" y="4237459"/>
                </a:cubicBezTo>
                <a:cubicBezTo>
                  <a:pt x="-60245" y="3948582"/>
                  <a:pt x="3895" y="4015748"/>
                  <a:pt x="0" y="3798178"/>
                </a:cubicBezTo>
                <a:cubicBezTo>
                  <a:pt x="-3895" y="3580608"/>
                  <a:pt x="72421" y="3477696"/>
                  <a:pt x="0" y="3166041"/>
                </a:cubicBezTo>
                <a:cubicBezTo>
                  <a:pt x="-72421" y="2854386"/>
                  <a:pt x="24182" y="2783672"/>
                  <a:pt x="0" y="2630332"/>
                </a:cubicBezTo>
                <a:cubicBezTo>
                  <a:pt x="-24182" y="2476992"/>
                  <a:pt x="30166" y="2385256"/>
                  <a:pt x="0" y="2142836"/>
                </a:cubicBezTo>
                <a:cubicBezTo>
                  <a:pt x="-30166" y="1900416"/>
                  <a:pt x="53809" y="1874684"/>
                  <a:pt x="0" y="1655341"/>
                </a:cubicBezTo>
                <a:cubicBezTo>
                  <a:pt x="-53809" y="1435999"/>
                  <a:pt x="28018" y="1250833"/>
                  <a:pt x="0" y="1119632"/>
                </a:cubicBezTo>
                <a:cubicBezTo>
                  <a:pt x="-28018" y="988431"/>
                  <a:pt x="63894" y="736026"/>
                  <a:pt x="0" y="487495"/>
                </a:cubicBezTo>
                <a:cubicBezTo>
                  <a:pt x="-63894" y="238964"/>
                  <a:pt x="35506" y="125761"/>
                  <a:pt x="0" y="0"/>
                </a:cubicBezTo>
                <a:close/>
              </a:path>
              <a:path w="10969943" h="4821382" stroke="0" extrusionOk="0">
                <a:moveTo>
                  <a:pt x="0" y="0"/>
                </a:moveTo>
                <a:cubicBezTo>
                  <a:pt x="166554" y="-19251"/>
                  <a:pt x="357032" y="11058"/>
                  <a:pt x="687065" y="0"/>
                </a:cubicBezTo>
                <a:cubicBezTo>
                  <a:pt x="1017098" y="-11058"/>
                  <a:pt x="825073" y="1390"/>
                  <a:pt x="935332" y="0"/>
                </a:cubicBezTo>
                <a:cubicBezTo>
                  <a:pt x="1045591" y="-1390"/>
                  <a:pt x="1062031" y="22635"/>
                  <a:pt x="1183599" y="0"/>
                </a:cubicBezTo>
                <a:cubicBezTo>
                  <a:pt x="1305167" y="-22635"/>
                  <a:pt x="1616296" y="12645"/>
                  <a:pt x="1870664" y="0"/>
                </a:cubicBezTo>
                <a:cubicBezTo>
                  <a:pt x="2125033" y="-12645"/>
                  <a:pt x="2010832" y="8418"/>
                  <a:pt x="2118931" y="0"/>
                </a:cubicBezTo>
                <a:cubicBezTo>
                  <a:pt x="2227030" y="-8418"/>
                  <a:pt x="2589391" y="30104"/>
                  <a:pt x="2915695" y="0"/>
                </a:cubicBezTo>
                <a:cubicBezTo>
                  <a:pt x="3241999" y="-30104"/>
                  <a:pt x="3119081" y="7151"/>
                  <a:pt x="3273662" y="0"/>
                </a:cubicBezTo>
                <a:cubicBezTo>
                  <a:pt x="3428243" y="-7151"/>
                  <a:pt x="3482401" y="34716"/>
                  <a:pt x="3631628" y="0"/>
                </a:cubicBezTo>
                <a:cubicBezTo>
                  <a:pt x="3780855" y="-34716"/>
                  <a:pt x="3866621" y="27106"/>
                  <a:pt x="3989595" y="0"/>
                </a:cubicBezTo>
                <a:cubicBezTo>
                  <a:pt x="4112569" y="-27106"/>
                  <a:pt x="4242427" y="8844"/>
                  <a:pt x="4347562" y="0"/>
                </a:cubicBezTo>
                <a:cubicBezTo>
                  <a:pt x="4452697" y="-8844"/>
                  <a:pt x="4711017" y="68956"/>
                  <a:pt x="5034626" y="0"/>
                </a:cubicBezTo>
                <a:cubicBezTo>
                  <a:pt x="5358235" y="-68956"/>
                  <a:pt x="5190633" y="16346"/>
                  <a:pt x="5282894" y="0"/>
                </a:cubicBezTo>
                <a:cubicBezTo>
                  <a:pt x="5375155" y="-16346"/>
                  <a:pt x="5648509" y="48063"/>
                  <a:pt x="5969958" y="0"/>
                </a:cubicBezTo>
                <a:cubicBezTo>
                  <a:pt x="6291407" y="-48063"/>
                  <a:pt x="6372051" y="10000"/>
                  <a:pt x="6657023" y="0"/>
                </a:cubicBezTo>
                <a:cubicBezTo>
                  <a:pt x="6941995" y="-10000"/>
                  <a:pt x="7078194" y="6666"/>
                  <a:pt x="7234389" y="0"/>
                </a:cubicBezTo>
                <a:cubicBezTo>
                  <a:pt x="7390584" y="-6666"/>
                  <a:pt x="7516331" y="16656"/>
                  <a:pt x="7702055" y="0"/>
                </a:cubicBezTo>
                <a:cubicBezTo>
                  <a:pt x="7887779" y="-16656"/>
                  <a:pt x="8177657" y="45612"/>
                  <a:pt x="8389120" y="0"/>
                </a:cubicBezTo>
                <a:cubicBezTo>
                  <a:pt x="8600583" y="-45612"/>
                  <a:pt x="8673124" y="18160"/>
                  <a:pt x="8856786" y="0"/>
                </a:cubicBezTo>
                <a:cubicBezTo>
                  <a:pt x="9040448" y="-18160"/>
                  <a:pt x="9382536" y="1877"/>
                  <a:pt x="9543850" y="0"/>
                </a:cubicBezTo>
                <a:cubicBezTo>
                  <a:pt x="9705164" y="-1877"/>
                  <a:pt x="10090740" y="9911"/>
                  <a:pt x="10230915" y="0"/>
                </a:cubicBezTo>
                <a:cubicBezTo>
                  <a:pt x="10371090" y="-9911"/>
                  <a:pt x="10728427" y="58146"/>
                  <a:pt x="10969943" y="0"/>
                </a:cubicBezTo>
                <a:cubicBezTo>
                  <a:pt x="10998863" y="227688"/>
                  <a:pt x="10952569" y="322243"/>
                  <a:pt x="10969943" y="487495"/>
                </a:cubicBezTo>
                <a:cubicBezTo>
                  <a:pt x="10987317" y="652748"/>
                  <a:pt x="10944204" y="844183"/>
                  <a:pt x="10969943" y="1119632"/>
                </a:cubicBezTo>
                <a:cubicBezTo>
                  <a:pt x="10995682" y="1395081"/>
                  <a:pt x="10910899" y="1558809"/>
                  <a:pt x="10969943" y="1703555"/>
                </a:cubicBezTo>
                <a:cubicBezTo>
                  <a:pt x="11028987" y="1848301"/>
                  <a:pt x="10960851" y="1946161"/>
                  <a:pt x="10969943" y="2142836"/>
                </a:cubicBezTo>
                <a:cubicBezTo>
                  <a:pt x="10979035" y="2339511"/>
                  <a:pt x="10925171" y="2419115"/>
                  <a:pt x="10969943" y="2678546"/>
                </a:cubicBezTo>
                <a:cubicBezTo>
                  <a:pt x="11014715" y="2937977"/>
                  <a:pt x="10964721" y="2983781"/>
                  <a:pt x="10969943" y="3214255"/>
                </a:cubicBezTo>
                <a:cubicBezTo>
                  <a:pt x="10975165" y="3444729"/>
                  <a:pt x="10925378" y="3616899"/>
                  <a:pt x="10969943" y="3798178"/>
                </a:cubicBezTo>
                <a:cubicBezTo>
                  <a:pt x="11014508" y="3979457"/>
                  <a:pt x="10944259" y="4178493"/>
                  <a:pt x="10969943" y="4333887"/>
                </a:cubicBezTo>
                <a:cubicBezTo>
                  <a:pt x="10995627" y="4489281"/>
                  <a:pt x="10957660" y="4677285"/>
                  <a:pt x="10969943" y="4821382"/>
                </a:cubicBezTo>
                <a:cubicBezTo>
                  <a:pt x="10746731" y="4877063"/>
                  <a:pt x="10582549" y="4780344"/>
                  <a:pt x="10392578" y="4821382"/>
                </a:cubicBezTo>
                <a:cubicBezTo>
                  <a:pt x="10202608" y="4862420"/>
                  <a:pt x="10086261" y="4763104"/>
                  <a:pt x="9815212" y="4821382"/>
                </a:cubicBezTo>
                <a:cubicBezTo>
                  <a:pt x="9544163" y="4879660"/>
                  <a:pt x="9308091" y="4808064"/>
                  <a:pt x="9018448" y="4821382"/>
                </a:cubicBezTo>
                <a:cubicBezTo>
                  <a:pt x="8728805" y="4834700"/>
                  <a:pt x="8812435" y="4817292"/>
                  <a:pt x="8660481" y="4821382"/>
                </a:cubicBezTo>
                <a:cubicBezTo>
                  <a:pt x="8508527" y="4825472"/>
                  <a:pt x="8271535" y="4756320"/>
                  <a:pt x="8083116" y="4821382"/>
                </a:cubicBezTo>
                <a:cubicBezTo>
                  <a:pt x="7894697" y="4886444"/>
                  <a:pt x="7625113" y="4775150"/>
                  <a:pt x="7286352" y="4821382"/>
                </a:cubicBezTo>
                <a:cubicBezTo>
                  <a:pt x="6947591" y="4867614"/>
                  <a:pt x="7160338" y="4796911"/>
                  <a:pt x="7038084" y="4821382"/>
                </a:cubicBezTo>
                <a:cubicBezTo>
                  <a:pt x="6915830" y="4845853"/>
                  <a:pt x="6553076" y="4767790"/>
                  <a:pt x="6351020" y="4821382"/>
                </a:cubicBezTo>
                <a:cubicBezTo>
                  <a:pt x="6148964" y="4874974"/>
                  <a:pt x="5947471" y="4776254"/>
                  <a:pt x="5773654" y="4821382"/>
                </a:cubicBezTo>
                <a:cubicBezTo>
                  <a:pt x="5599837" y="4866510"/>
                  <a:pt x="5645896" y="4816739"/>
                  <a:pt x="5525387" y="4821382"/>
                </a:cubicBezTo>
                <a:cubicBezTo>
                  <a:pt x="5404878" y="4826025"/>
                  <a:pt x="5275374" y="4796288"/>
                  <a:pt x="5167421" y="4821382"/>
                </a:cubicBezTo>
                <a:cubicBezTo>
                  <a:pt x="5059468" y="4846476"/>
                  <a:pt x="4829491" y="4798330"/>
                  <a:pt x="4590055" y="4821382"/>
                </a:cubicBezTo>
                <a:cubicBezTo>
                  <a:pt x="4350619" y="4844434"/>
                  <a:pt x="4300500" y="4819123"/>
                  <a:pt x="4012690" y="4821382"/>
                </a:cubicBezTo>
                <a:cubicBezTo>
                  <a:pt x="3724881" y="4823641"/>
                  <a:pt x="3537241" y="4794822"/>
                  <a:pt x="3325625" y="4821382"/>
                </a:cubicBezTo>
                <a:cubicBezTo>
                  <a:pt x="3114009" y="4847942"/>
                  <a:pt x="2971769" y="4758605"/>
                  <a:pt x="2638560" y="4821382"/>
                </a:cubicBezTo>
                <a:cubicBezTo>
                  <a:pt x="2305352" y="4884159"/>
                  <a:pt x="2369310" y="4802044"/>
                  <a:pt x="2280593" y="4821382"/>
                </a:cubicBezTo>
                <a:cubicBezTo>
                  <a:pt x="2191876" y="4840720"/>
                  <a:pt x="1867847" y="4741440"/>
                  <a:pt x="1483829" y="4821382"/>
                </a:cubicBezTo>
                <a:cubicBezTo>
                  <a:pt x="1099811" y="4901324"/>
                  <a:pt x="1103985" y="4816408"/>
                  <a:pt x="796764" y="4821382"/>
                </a:cubicBezTo>
                <a:cubicBezTo>
                  <a:pt x="489543" y="4826356"/>
                  <a:pt x="667341" y="4792269"/>
                  <a:pt x="548497" y="4821382"/>
                </a:cubicBezTo>
                <a:cubicBezTo>
                  <a:pt x="429653" y="4850495"/>
                  <a:pt x="186957" y="4782106"/>
                  <a:pt x="0" y="4821382"/>
                </a:cubicBezTo>
                <a:cubicBezTo>
                  <a:pt x="-42834" y="4610387"/>
                  <a:pt x="55305" y="4506866"/>
                  <a:pt x="0" y="4285673"/>
                </a:cubicBezTo>
                <a:cubicBezTo>
                  <a:pt x="-55305" y="4064480"/>
                  <a:pt x="52371" y="3883283"/>
                  <a:pt x="0" y="3653536"/>
                </a:cubicBezTo>
                <a:cubicBezTo>
                  <a:pt x="-52371" y="3423789"/>
                  <a:pt x="28694" y="3334880"/>
                  <a:pt x="0" y="3021399"/>
                </a:cubicBezTo>
                <a:cubicBezTo>
                  <a:pt x="-28694" y="2707918"/>
                  <a:pt x="12106" y="2598356"/>
                  <a:pt x="0" y="2437476"/>
                </a:cubicBezTo>
                <a:cubicBezTo>
                  <a:pt x="-12106" y="2276596"/>
                  <a:pt x="22479" y="2070888"/>
                  <a:pt x="0" y="1949981"/>
                </a:cubicBezTo>
                <a:cubicBezTo>
                  <a:pt x="-22479" y="1829074"/>
                  <a:pt x="21702" y="1733924"/>
                  <a:pt x="0" y="1558914"/>
                </a:cubicBezTo>
                <a:cubicBezTo>
                  <a:pt x="-21702" y="1383904"/>
                  <a:pt x="39064" y="1260259"/>
                  <a:pt x="0" y="974991"/>
                </a:cubicBezTo>
                <a:cubicBezTo>
                  <a:pt x="-39064" y="689723"/>
                  <a:pt x="39180" y="228909"/>
                  <a:pt x="0" y="0"/>
                </a:cubicBezTo>
                <a:close/>
              </a:path>
            </a:pathLst>
          </a:custGeom>
          <a:ln w="38100" cap="flat" cmpd="sng">
            <a:solidFill>
              <a:schemeClr val="accent5"/>
            </a:solidFill>
            <a:extLst>
              <a:ext uri="{C807C97D-BFC1-408E-A445-0C87EB9F89A2}">
                <ask:lineSketchStyleProps xmlns:ask="http://schemas.microsoft.com/office/drawing/2018/sketchyshapes" sd="3379813305">
                  <ask:type>
                    <ask:lineSketchScribble/>
                  </ask:type>
                </ask:lineSketchStyleProps>
              </a:ext>
            </a:extLst>
          </a:ln>
        </p:spPr>
        <p:txBody>
          <a:bodyPr/>
          <a:lstStyle/>
          <a:p>
            <a:r>
              <a:rPr lang="en-GB" sz="2800" dirty="0"/>
              <a:t>“Decolonisation is not ‘integration’ or ‘inclusion’ by tokenisation of cultures or people. It is about an </a:t>
            </a:r>
            <a:r>
              <a:rPr lang="en-GB" sz="2800" b="1" dirty="0"/>
              <a:t>institutional cultural shift to identify colonial patterns and systems</a:t>
            </a:r>
            <a:r>
              <a:rPr lang="en-GB" sz="2800" dirty="0"/>
              <a:t>, both within the institution and in global health, and to challenge the dominance of those systems. This can be within teaching, research or in broader citizenship. It is the </a:t>
            </a:r>
            <a:r>
              <a:rPr lang="en-GB" sz="2800" b="1" dirty="0"/>
              <a:t>making of space for alternative modes of knowledge</a:t>
            </a:r>
            <a:r>
              <a:rPr lang="en-GB" sz="2800" dirty="0"/>
              <a:t> and the valuation of experience. It is thinking about what constitutes ‘knowledge’ and understanding our own ingrained cultural perceptions in a meaningful way, then acting to change them. It is a continual process of ‘unlearning’.”</a:t>
            </a:r>
          </a:p>
          <a:p>
            <a:endParaRPr lang="en-GB" dirty="0"/>
          </a:p>
          <a:p>
            <a:r>
              <a:rPr lang="en-GB" dirty="0"/>
              <a:t>- LSHTM Decolonising  the Curriculum Toolkit</a:t>
            </a:r>
          </a:p>
        </p:txBody>
      </p:sp>
    </p:spTree>
    <p:extLst>
      <p:ext uri="{BB962C8B-B14F-4D97-AF65-F5344CB8AC3E}">
        <p14:creationId xmlns:p14="http://schemas.microsoft.com/office/powerpoint/2010/main" val="623060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804DD-2F97-8B81-7AA3-B37A61DCEA04}"/>
              </a:ext>
            </a:extLst>
          </p:cNvPr>
          <p:cNvSpPr>
            <a:spLocks noGrp="1"/>
          </p:cNvSpPr>
          <p:nvPr>
            <p:ph type="title"/>
          </p:nvPr>
        </p:nvSpPr>
        <p:spPr/>
        <p:txBody>
          <a:bodyPr/>
          <a:lstStyle/>
          <a:p>
            <a:r>
              <a:rPr lang="en-GB" dirty="0"/>
              <a:t>Sources </a:t>
            </a:r>
          </a:p>
        </p:txBody>
      </p:sp>
      <p:graphicFrame>
        <p:nvGraphicFramePr>
          <p:cNvPr id="4" name="Content Placeholder 3">
            <a:extLst>
              <a:ext uri="{FF2B5EF4-FFF2-40B4-BE49-F238E27FC236}">
                <a16:creationId xmlns:a16="http://schemas.microsoft.com/office/drawing/2014/main" id="{38EEB643-1FB1-280B-3B30-EE0F9887AC9B}"/>
              </a:ext>
            </a:extLst>
          </p:cNvPr>
          <p:cNvGraphicFramePr>
            <a:graphicFrameLocks noGrp="1"/>
          </p:cNvGraphicFramePr>
          <p:nvPr>
            <p:ph idx="1"/>
            <p:extLst>
              <p:ext uri="{D42A27DB-BD31-4B8C-83A1-F6EECF244321}">
                <p14:modId xmlns:p14="http://schemas.microsoft.com/office/powerpoint/2010/main" val="1164368521"/>
              </p:ext>
            </p:extLst>
          </p:nvPr>
        </p:nvGraphicFramePr>
        <p:xfrm>
          <a:off x="609600" y="1477963"/>
          <a:ext cx="6937094" cy="51009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12">
            <a:extLst>
              <a:ext uri="{FF2B5EF4-FFF2-40B4-BE49-F238E27FC236}">
                <a16:creationId xmlns:a16="http://schemas.microsoft.com/office/drawing/2014/main" id="{A46D9B2F-E82C-B89B-5962-90CB579DC7F4}"/>
              </a:ext>
            </a:extLst>
          </p:cNvPr>
          <p:cNvGraphicFramePr>
            <a:graphicFrameLocks/>
          </p:cNvGraphicFramePr>
          <p:nvPr>
            <p:extLst>
              <p:ext uri="{D42A27DB-BD31-4B8C-83A1-F6EECF244321}">
                <p14:modId xmlns:p14="http://schemas.microsoft.com/office/powerpoint/2010/main" val="1296689172"/>
              </p:ext>
            </p:extLst>
          </p:nvPr>
        </p:nvGraphicFramePr>
        <p:xfrm>
          <a:off x="7720314" y="1805652"/>
          <a:ext cx="4132162" cy="37501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98350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AE13-12A7-0175-BE9E-F989F65BF912}"/>
              </a:ext>
            </a:extLst>
          </p:cNvPr>
          <p:cNvSpPr>
            <a:spLocks noGrp="1"/>
          </p:cNvSpPr>
          <p:nvPr>
            <p:ph type="title"/>
          </p:nvPr>
        </p:nvSpPr>
        <p:spPr>
          <a:xfrm>
            <a:off x="609442" y="74588"/>
            <a:ext cx="8685388" cy="623236"/>
          </a:xfrm>
        </p:spPr>
        <p:txBody>
          <a:bodyPr>
            <a:normAutofit fontScale="90000"/>
          </a:bodyPr>
          <a:lstStyle/>
          <a:p>
            <a:r>
              <a:rPr lang="en-GB" dirty="0"/>
              <a:t>Proportion of possible papers retrieved by each database</a:t>
            </a:r>
          </a:p>
        </p:txBody>
      </p:sp>
      <p:graphicFrame>
        <p:nvGraphicFramePr>
          <p:cNvPr id="4" name="Chart 3">
            <a:extLst>
              <a:ext uri="{FF2B5EF4-FFF2-40B4-BE49-F238E27FC236}">
                <a16:creationId xmlns:a16="http://schemas.microsoft.com/office/drawing/2014/main" id="{D726E83E-1D94-673B-A8DC-9B4BE13AFEA2}"/>
              </a:ext>
            </a:extLst>
          </p:cNvPr>
          <p:cNvGraphicFramePr>
            <a:graphicFrameLocks/>
          </p:cNvGraphicFramePr>
          <p:nvPr>
            <p:extLst>
              <p:ext uri="{D42A27DB-BD31-4B8C-83A1-F6EECF244321}">
                <p14:modId xmlns:p14="http://schemas.microsoft.com/office/powerpoint/2010/main" val="2894469206"/>
              </p:ext>
            </p:extLst>
          </p:nvPr>
        </p:nvGraphicFramePr>
        <p:xfrm>
          <a:off x="457618" y="1215342"/>
          <a:ext cx="11348559" cy="55680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7593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D1A40-2AF3-00B8-53E6-05B34B077CE4}"/>
              </a:ext>
            </a:extLst>
          </p:cNvPr>
          <p:cNvSpPr>
            <a:spLocks noGrp="1"/>
          </p:cNvSpPr>
          <p:nvPr>
            <p:ph type="title"/>
          </p:nvPr>
        </p:nvSpPr>
        <p:spPr/>
        <p:txBody>
          <a:bodyPr>
            <a:normAutofit fontScale="90000"/>
          </a:bodyPr>
          <a:lstStyle/>
          <a:p>
            <a:r>
              <a:rPr lang="en-GB" dirty="0"/>
              <a:t>Source of included papers found in only 1 database</a:t>
            </a:r>
          </a:p>
        </p:txBody>
      </p:sp>
      <p:graphicFrame>
        <p:nvGraphicFramePr>
          <p:cNvPr id="7" name="Chart 6">
            <a:extLst>
              <a:ext uri="{FF2B5EF4-FFF2-40B4-BE49-F238E27FC236}">
                <a16:creationId xmlns:a16="http://schemas.microsoft.com/office/drawing/2014/main" id="{551D3450-2012-4974-9CB6-2EA5C15ABFB3}"/>
              </a:ext>
            </a:extLst>
          </p:cNvPr>
          <p:cNvGraphicFramePr>
            <a:graphicFrameLocks/>
          </p:cNvGraphicFramePr>
          <p:nvPr>
            <p:extLst>
              <p:ext uri="{D42A27DB-BD31-4B8C-83A1-F6EECF244321}">
                <p14:modId xmlns:p14="http://schemas.microsoft.com/office/powerpoint/2010/main" val="3565691531"/>
              </p:ext>
            </p:extLst>
          </p:nvPr>
        </p:nvGraphicFramePr>
        <p:xfrm>
          <a:off x="609443" y="1169043"/>
          <a:ext cx="9488696" cy="553269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1FB4E9E-7927-65AB-0B0C-93EDAFEEFBBA}"/>
              </a:ext>
            </a:extLst>
          </p:cNvPr>
          <p:cNvSpPr txBox="1"/>
          <p:nvPr/>
        </p:nvSpPr>
        <p:spPr>
          <a:xfrm>
            <a:off x="8525107" y="1756317"/>
            <a:ext cx="3551664" cy="523220"/>
          </a:xfrm>
          <a:prstGeom prst="rect">
            <a:avLst/>
          </a:prstGeom>
          <a:noFill/>
        </p:spPr>
        <p:txBody>
          <a:bodyPr wrap="square" rtlCol="0">
            <a:spAutoFit/>
          </a:bodyPr>
          <a:lstStyle/>
          <a:p>
            <a:r>
              <a:rPr lang="en-GB" sz="2800" dirty="0"/>
              <a:t>n=52, 22%</a:t>
            </a:r>
          </a:p>
        </p:txBody>
      </p:sp>
    </p:spTree>
    <p:extLst>
      <p:ext uri="{BB962C8B-B14F-4D97-AF65-F5344CB8AC3E}">
        <p14:creationId xmlns:p14="http://schemas.microsoft.com/office/powerpoint/2010/main" val="539065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F8AD1-E485-95BC-6712-7F1E1475D7F9}"/>
              </a:ext>
            </a:extLst>
          </p:cNvPr>
          <p:cNvSpPr>
            <a:spLocks noGrp="1"/>
          </p:cNvSpPr>
          <p:nvPr>
            <p:ph type="title"/>
          </p:nvPr>
        </p:nvSpPr>
        <p:spPr/>
        <p:txBody>
          <a:bodyPr/>
          <a:lstStyle/>
          <a:p>
            <a:r>
              <a:rPr lang="en-GB" dirty="0"/>
              <a:t>Impact of using more sources</a:t>
            </a:r>
          </a:p>
        </p:txBody>
      </p:sp>
      <p:graphicFrame>
        <p:nvGraphicFramePr>
          <p:cNvPr id="6" name="Content Placeholder 5">
            <a:extLst>
              <a:ext uri="{FF2B5EF4-FFF2-40B4-BE49-F238E27FC236}">
                <a16:creationId xmlns:a16="http://schemas.microsoft.com/office/drawing/2014/main" id="{91803E3C-0CEB-150E-D2C8-0DA030183BF0}"/>
              </a:ext>
            </a:extLst>
          </p:cNvPr>
          <p:cNvGraphicFramePr>
            <a:graphicFrameLocks noGrp="1"/>
          </p:cNvGraphicFramePr>
          <p:nvPr>
            <p:ph idx="1"/>
            <p:extLst>
              <p:ext uri="{D42A27DB-BD31-4B8C-83A1-F6EECF244321}">
                <p14:modId xmlns:p14="http://schemas.microsoft.com/office/powerpoint/2010/main" val="1264494858"/>
              </p:ext>
            </p:extLst>
          </p:nvPr>
        </p:nvGraphicFramePr>
        <p:xfrm>
          <a:off x="609600" y="1477963"/>
          <a:ext cx="10969625" cy="48212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4294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86ED1-DBD9-DA56-B6B2-8473546DB18D}"/>
              </a:ext>
            </a:extLst>
          </p:cNvPr>
          <p:cNvSpPr>
            <a:spLocks noGrp="1"/>
          </p:cNvSpPr>
          <p:nvPr>
            <p:ph type="title"/>
          </p:nvPr>
        </p:nvSpPr>
        <p:spPr/>
        <p:txBody>
          <a:bodyPr/>
          <a:lstStyle/>
          <a:p>
            <a:r>
              <a:rPr lang="en-GB" dirty="0"/>
              <a:t>Conclusions</a:t>
            </a:r>
          </a:p>
        </p:txBody>
      </p:sp>
    </p:spTree>
    <p:extLst>
      <p:ext uri="{BB962C8B-B14F-4D97-AF65-F5344CB8AC3E}">
        <p14:creationId xmlns:p14="http://schemas.microsoft.com/office/powerpoint/2010/main" val="3429641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89F83-6A21-6D32-F45C-3399D020C558}"/>
              </a:ext>
            </a:extLst>
          </p:cNvPr>
          <p:cNvSpPr>
            <a:spLocks noGrp="1"/>
          </p:cNvSpPr>
          <p:nvPr>
            <p:ph type="title"/>
          </p:nvPr>
        </p:nvSpPr>
        <p:spPr/>
        <p:txBody>
          <a:bodyPr/>
          <a:lstStyle/>
          <a:p>
            <a:r>
              <a:rPr lang="en-GB" dirty="0"/>
              <a:t>More studies needed</a:t>
            </a:r>
          </a:p>
        </p:txBody>
      </p:sp>
      <p:pic>
        <p:nvPicPr>
          <p:cNvPr id="5" name="Content Placeholder 4" descr="A question mark made of scrabble tiles&#10;&#10;Description automatically generated with medium confidence">
            <a:extLst>
              <a:ext uri="{FF2B5EF4-FFF2-40B4-BE49-F238E27FC236}">
                <a16:creationId xmlns:a16="http://schemas.microsoft.com/office/drawing/2014/main" id="{888B4191-4739-E7B6-DB24-86497A2591C0}"/>
              </a:ext>
            </a:extLst>
          </p:cNvPr>
          <p:cNvPicPr>
            <a:picLocks noGrp="1" noChangeAspect="1"/>
          </p:cNvPicPr>
          <p:nvPr>
            <p:ph idx="1"/>
          </p:nvPr>
        </p:nvPicPr>
        <p:blipFill rotWithShape="1">
          <a:blip r:embed="rId3"/>
          <a:srcRect t="21591" b="21869"/>
          <a:stretch/>
        </p:blipFill>
        <p:spPr>
          <a:xfrm>
            <a:off x="2916059" y="1311215"/>
            <a:ext cx="6356706" cy="5391161"/>
          </a:xfrm>
        </p:spPr>
      </p:pic>
    </p:spTree>
    <p:extLst>
      <p:ext uri="{BB962C8B-B14F-4D97-AF65-F5344CB8AC3E}">
        <p14:creationId xmlns:p14="http://schemas.microsoft.com/office/powerpoint/2010/main" val="3767446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1EDEF5-9C21-DB32-9281-B048B59EE11E}"/>
              </a:ext>
            </a:extLst>
          </p:cNvPr>
          <p:cNvSpPr txBox="1"/>
          <p:nvPr/>
        </p:nvSpPr>
        <p:spPr>
          <a:xfrm>
            <a:off x="609442" y="279132"/>
            <a:ext cx="8685388" cy="623236"/>
          </a:xfrm>
          <a:prstGeom prst="rect">
            <a:avLst/>
          </a:prstGeom>
        </p:spPr>
        <p:txBody>
          <a:bodyPr rtlCol="0">
            <a:normAutofit/>
          </a:bodyPr>
          <a:lstStyle/>
          <a:p>
            <a:pPr>
              <a:lnSpc>
                <a:spcPct val="90000"/>
              </a:lnSpc>
              <a:spcBef>
                <a:spcPct val="0"/>
              </a:spcBef>
              <a:spcAft>
                <a:spcPts val="600"/>
              </a:spcAft>
            </a:pPr>
            <a:r>
              <a:rPr lang="en-US" sz="3200" kern="1200" baseline="0" dirty="0">
                <a:solidFill>
                  <a:schemeClr val="bg1"/>
                </a:solidFill>
                <a:latin typeface="Constantia" panose="02030602050306030303" pitchFamily="18" charset="0"/>
                <a:ea typeface="+mj-ea"/>
                <a:cs typeface="+mj-cs"/>
              </a:rPr>
              <a:t>A different perspective</a:t>
            </a:r>
          </a:p>
        </p:txBody>
      </p:sp>
      <p:pic>
        <p:nvPicPr>
          <p:cNvPr id="6" name="Content Placeholder 5" descr="A house upside down in a field&#10;&#10;Description automatically generated with low confidence">
            <a:extLst>
              <a:ext uri="{FF2B5EF4-FFF2-40B4-BE49-F238E27FC236}">
                <a16:creationId xmlns:a16="http://schemas.microsoft.com/office/drawing/2014/main" id="{6381D39C-64DC-40AD-E408-04AF6B68EFDA}"/>
              </a:ext>
            </a:extLst>
          </p:cNvPr>
          <p:cNvPicPr>
            <a:picLocks noGrp="1" noChangeAspect="1"/>
          </p:cNvPicPr>
          <p:nvPr>
            <p:ph idx="1"/>
          </p:nvPr>
        </p:nvPicPr>
        <p:blipFill rotWithShape="1">
          <a:blip r:embed="rId3"/>
          <a:srcRect t="19683" r="1" b="14473"/>
          <a:stretch/>
        </p:blipFill>
        <p:spPr>
          <a:xfrm>
            <a:off x="609440" y="1477818"/>
            <a:ext cx="10969943" cy="4821382"/>
          </a:xfrm>
          <a:noFill/>
        </p:spPr>
      </p:pic>
      <p:sp>
        <p:nvSpPr>
          <p:cNvPr id="7" name="TextBox 6">
            <a:extLst>
              <a:ext uri="{FF2B5EF4-FFF2-40B4-BE49-F238E27FC236}">
                <a16:creationId xmlns:a16="http://schemas.microsoft.com/office/drawing/2014/main" id="{5D79473A-2EC0-1736-ED66-F89A8F38385B}"/>
              </a:ext>
            </a:extLst>
          </p:cNvPr>
          <p:cNvSpPr txBox="1"/>
          <p:nvPr/>
        </p:nvSpPr>
        <p:spPr>
          <a:xfrm>
            <a:off x="552091" y="6421459"/>
            <a:ext cx="7712015" cy="369332"/>
          </a:xfrm>
          <a:prstGeom prst="rect">
            <a:avLst/>
          </a:prstGeom>
          <a:noFill/>
        </p:spPr>
        <p:txBody>
          <a:bodyPr wrap="square" rtlCol="0">
            <a:spAutoFit/>
          </a:bodyPr>
          <a:lstStyle/>
          <a:p>
            <a:r>
              <a:rPr lang="en-US" sz="1800" kern="1200" baseline="0" dirty="0">
                <a:latin typeface="Constantia" panose="02030602050306030303" pitchFamily="18" charset="0"/>
                <a:ea typeface="+mj-ea"/>
                <a:cs typeface="+mj-cs"/>
              </a:rPr>
              <a:t>Image: https://www.pexels.com/photo/upside-down-house-3735568/</a:t>
            </a:r>
          </a:p>
        </p:txBody>
      </p:sp>
      <p:sp>
        <p:nvSpPr>
          <p:cNvPr id="2" name="TextBox 1">
            <a:extLst>
              <a:ext uri="{FF2B5EF4-FFF2-40B4-BE49-F238E27FC236}">
                <a16:creationId xmlns:a16="http://schemas.microsoft.com/office/drawing/2014/main" id="{851BEF3E-3EF7-2D7E-1EA3-7E10EE32604D}"/>
              </a:ext>
            </a:extLst>
          </p:cNvPr>
          <p:cNvSpPr txBox="1"/>
          <p:nvPr/>
        </p:nvSpPr>
        <p:spPr>
          <a:xfrm>
            <a:off x="7619999" y="2345635"/>
            <a:ext cx="3485323" cy="1938992"/>
          </a:xfrm>
          <a:prstGeom prst="rect">
            <a:avLst/>
          </a:prstGeom>
          <a:solidFill>
            <a:schemeClr val="bg1"/>
          </a:solidFill>
        </p:spPr>
        <p:txBody>
          <a:bodyPr wrap="square" rtlCol="0">
            <a:spAutoFit/>
          </a:bodyPr>
          <a:lstStyle/>
          <a:p>
            <a:r>
              <a:rPr lang="en-GB" sz="2400" dirty="0"/>
              <a:t>Number of SRs in </a:t>
            </a:r>
            <a:r>
              <a:rPr lang="en-GB" sz="2400" dirty="0" err="1"/>
              <a:t>WoS</a:t>
            </a:r>
            <a:r>
              <a:rPr lang="en-GB" sz="2400" dirty="0"/>
              <a:t> CC with an author from an institution in sub-Saharan Africa</a:t>
            </a:r>
          </a:p>
          <a:p>
            <a:r>
              <a:rPr lang="en-GB" sz="2400" dirty="0"/>
              <a:t>7951/285,244 = </a:t>
            </a:r>
            <a:r>
              <a:rPr lang="en-GB" sz="2400" b="1" dirty="0">
                <a:solidFill>
                  <a:schemeClr val="accent5"/>
                </a:solidFill>
              </a:rPr>
              <a:t>3%</a:t>
            </a:r>
          </a:p>
        </p:txBody>
      </p:sp>
    </p:spTree>
    <p:extLst>
      <p:ext uri="{BB962C8B-B14F-4D97-AF65-F5344CB8AC3E}">
        <p14:creationId xmlns:p14="http://schemas.microsoft.com/office/powerpoint/2010/main" val="1369819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5A3B3A-9141-6992-A4CC-46EA4489C911}"/>
              </a:ext>
            </a:extLst>
          </p:cNvPr>
          <p:cNvSpPr txBox="1"/>
          <p:nvPr/>
        </p:nvSpPr>
        <p:spPr>
          <a:xfrm>
            <a:off x="4765492" y="1491919"/>
            <a:ext cx="6813892" cy="4807281"/>
          </a:xfrm>
          <a:prstGeom prst="rect">
            <a:avLst/>
          </a:prstGeom>
        </p:spPr>
        <p:txBody>
          <a:bodyPr rtlCol="0">
            <a:normAutofit/>
          </a:bodyPr>
          <a:lstStyle/>
          <a:p>
            <a:pPr>
              <a:spcBef>
                <a:spcPct val="20000"/>
              </a:spcBef>
              <a:defRPr/>
            </a:pPr>
            <a:r>
              <a:rPr lang="en-US" sz="2400" kern="1200" baseline="0" dirty="0">
                <a:solidFill>
                  <a:srgbClr val="333333"/>
                </a:solidFill>
                <a:latin typeface="Corbel" panose="020B0503020204020204" pitchFamily="34" charset="0"/>
                <a:ea typeface="+mn-ea"/>
                <a:cs typeface="+mn-cs"/>
              </a:rPr>
              <a:t>Where should we put our effort when trying to </a:t>
            </a:r>
            <a:r>
              <a:rPr lang="en-US" sz="2400" kern="1200" baseline="0" dirty="0" err="1">
                <a:solidFill>
                  <a:srgbClr val="333333"/>
                </a:solidFill>
                <a:latin typeface="Corbel" panose="020B0503020204020204" pitchFamily="34" charset="0"/>
                <a:ea typeface="+mn-ea"/>
                <a:cs typeface="+mn-cs"/>
              </a:rPr>
              <a:t>decolonise</a:t>
            </a:r>
            <a:r>
              <a:rPr lang="en-US" sz="2400" kern="1200" baseline="0" dirty="0">
                <a:solidFill>
                  <a:srgbClr val="333333"/>
                </a:solidFill>
                <a:latin typeface="Corbel" panose="020B0503020204020204" pitchFamily="34" charset="0"/>
                <a:ea typeface="+mn-ea"/>
                <a:cs typeface="+mn-cs"/>
              </a:rPr>
              <a:t> systematic review searching?</a:t>
            </a:r>
          </a:p>
          <a:p>
            <a:pPr marL="342900" indent="-342900">
              <a:spcBef>
                <a:spcPct val="20000"/>
              </a:spcBef>
              <a:defRPr/>
            </a:pPr>
            <a:endParaRPr lang="en-US" sz="2400" kern="1200" baseline="0" dirty="0">
              <a:solidFill>
                <a:srgbClr val="333333"/>
              </a:solidFill>
              <a:latin typeface="Corbel" panose="020B0503020204020204" pitchFamily="34" charset="0"/>
              <a:ea typeface="+mn-ea"/>
              <a:cs typeface="+mn-cs"/>
            </a:endParaRPr>
          </a:p>
          <a:p>
            <a:pPr marL="457200" indent="-457200">
              <a:spcBef>
                <a:spcPct val="20000"/>
              </a:spcBef>
              <a:buFont typeface="+mj-lt"/>
              <a:buAutoNum type="alphaLcPeriod"/>
              <a:defRPr/>
            </a:pPr>
            <a:r>
              <a:rPr lang="en-US" sz="2400" kern="1200" baseline="0" dirty="0">
                <a:solidFill>
                  <a:srgbClr val="333333"/>
                </a:solidFill>
                <a:latin typeface="Corbel" panose="020B0503020204020204" pitchFamily="34" charset="0"/>
                <a:ea typeface="+mn-ea"/>
                <a:cs typeface="+mn-cs"/>
              </a:rPr>
              <a:t>Increasing sources and reducing limits to find diverse literature</a:t>
            </a:r>
          </a:p>
          <a:p>
            <a:pPr marL="342900" indent="-342900">
              <a:spcBef>
                <a:spcPct val="20000"/>
              </a:spcBef>
              <a:defRPr/>
            </a:pPr>
            <a:endParaRPr lang="en-US" sz="2400" kern="1200" baseline="0" dirty="0">
              <a:solidFill>
                <a:srgbClr val="333333"/>
              </a:solidFill>
              <a:latin typeface="Corbel" panose="020B0503020204020204" pitchFamily="34" charset="0"/>
              <a:ea typeface="+mn-ea"/>
              <a:cs typeface="+mn-cs"/>
            </a:endParaRPr>
          </a:p>
          <a:p>
            <a:pPr marL="457200" indent="-457200">
              <a:spcBef>
                <a:spcPct val="20000"/>
              </a:spcBef>
              <a:buFont typeface="+mj-lt"/>
              <a:buAutoNum type="alphaLcPeriod" startAt="2"/>
              <a:defRPr/>
            </a:pPr>
            <a:r>
              <a:rPr lang="en-US" sz="2400" kern="1200" baseline="0" dirty="0">
                <a:solidFill>
                  <a:srgbClr val="333333"/>
                </a:solidFill>
                <a:latin typeface="Corbel" panose="020B0503020204020204" pitchFamily="34" charset="0"/>
                <a:ea typeface="+mn-ea"/>
                <a:cs typeface="+mn-cs"/>
              </a:rPr>
              <a:t>Reducing complexity so that researchers with less access to resources can complete high quality reviews</a:t>
            </a:r>
          </a:p>
          <a:p>
            <a:pPr marL="342900" indent="-342900">
              <a:spcBef>
                <a:spcPct val="20000"/>
              </a:spcBef>
              <a:defRPr/>
            </a:pPr>
            <a:endParaRPr lang="en-US" sz="2400" kern="1200" baseline="0" dirty="0">
              <a:solidFill>
                <a:srgbClr val="333333"/>
              </a:solidFill>
              <a:latin typeface="Corbel" panose="020B0503020204020204" pitchFamily="34" charset="0"/>
              <a:ea typeface="+mn-ea"/>
              <a:cs typeface="+mn-cs"/>
            </a:endParaRPr>
          </a:p>
          <a:p>
            <a:pPr marL="457200" indent="-457200">
              <a:spcBef>
                <a:spcPct val="20000"/>
              </a:spcBef>
              <a:buFont typeface="+mj-lt"/>
              <a:buAutoNum type="alphaLcPeriod" startAt="3"/>
              <a:defRPr/>
            </a:pPr>
            <a:r>
              <a:rPr lang="en-US" sz="2400" kern="1200" baseline="0" dirty="0">
                <a:solidFill>
                  <a:srgbClr val="333333"/>
                </a:solidFill>
                <a:latin typeface="Corbel" panose="020B0503020204020204" pitchFamily="34" charset="0"/>
                <a:ea typeface="+mn-ea"/>
                <a:cs typeface="+mn-cs"/>
              </a:rPr>
              <a:t>Something else?</a:t>
            </a:r>
          </a:p>
        </p:txBody>
      </p:sp>
      <p:sp>
        <p:nvSpPr>
          <p:cNvPr id="12" name="Text Placeholder 2">
            <a:extLst>
              <a:ext uri="{FF2B5EF4-FFF2-40B4-BE49-F238E27FC236}">
                <a16:creationId xmlns:a16="http://schemas.microsoft.com/office/drawing/2014/main" id="{464618E3-8DF7-1C09-D25C-DBE0A1D5EFC5}"/>
              </a:ext>
            </a:extLst>
          </p:cNvPr>
          <p:cNvSpPr>
            <a:spLocks noGrp="1"/>
          </p:cNvSpPr>
          <p:nvPr>
            <p:ph type="body" sz="half" idx="2"/>
          </p:nvPr>
        </p:nvSpPr>
        <p:spPr>
          <a:xfrm>
            <a:off x="609442" y="1491919"/>
            <a:ext cx="4010039" cy="4807281"/>
          </a:xfrm>
        </p:spPr>
        <p:txBody>
          <a:bodyPr/>
          <a:lstStyle/>
          <a:p>
            <a:endParaRPr lang="en-US" dirty="0"/>
          </a:p>
        </p:txBody>
      </p:sp>
      <p:sp>
        <p:nvSpPr>
          <p:cNvPr id="14" name="Title 3">
            <a:extLst>
              <a:ext uri="{FF2B5EF4-FFF2-40B4-BE49-F238E27FC236}">
                <a16:creationId xmlns:a16="http://schemas.microsoft.com/office/drawing/2014/main" id="{2364D5BD-53B8-8771-481B-005EF15653D7}"/>
              </a:ext>
            </a:extLst>
          </p:cNvPr>
          <p:cNvSpPr>
            <a:spLocks noGrp="1"/>
          </p:cNvSpPr>
          <p:nvPr>
            <p:ph type="title"/>
          </p:nvPr>
        </p:nvSpPr>
        <p:spPr>
          <a:xfrm>
            <a:off x="609441" y="279132"/>
            <a:ext cx="8789083" cy="623236"/>
          </a:xfrm>
        </p:spPr>
        <p:txBody>
          <a:bodyPr/>
          <a:lstStyle/>
          <a:p>
            <a:r>
              <a:rPr lang="en-US" dirty="0"/>
              <a:t>Question for discussion</a:t>
            </a:r>
          </a:p>
        </p:txBody>
      </p:sp>
      <p:pic>
        <p:nvPicPr>
          <p:cNvPr id="8" name="Content Placeholder 4" descr="A question mark made of scrabble tiles&#10;&#10;Description automatically generated with medium confidence">
            <a:extLst>
              <a:ext uri="{FF2B5EF4-FFF2-40B4-BE49-F238E27FC236}">
                <a16:creationId xmlns:a16="http://schemas.microsoft.com/office/drawing/2014/main" id="{2163A8DC-8343-1941-A0A6-49B64D9BEF3F}"/>
              </a:ext>
            </a:extLst>
          </p:cNvPr>
          <p:cNvPicPr>
            <a:picLocks noGrp="1" noChangeAspect="1"/>
          </p:cNvPicPr>
          <p:nvPr>
            <p:ph idx="1"/>
          </p:nvPr>
        </p:nvPicPr>
        <p:blipFill rotWithShape="1">
          <a:blip r:embed="rId3"/>
          <a:srcRect l="17517" t="21591" r="19399" b="21869"/>
          <a:stretch/>
        </p:blipFill>
        <p:spPr>
          <a:xfrm>
            <a:off x="645078" y="1187707"/>
            <a:ext cx="4010039" cy="5391161"/>
          </a:xfrm>
        </p:spPr>
      </p:pic>
    </p:spTree>
    <p:extLst>
      <p:ext uri="{BB962C8B-B14F-4D97-AF65-F5344CB8AC3E}">
        <p14:creationId xmlns:p14="http://schemas.microsoft.com/office/powerpoint/2010/main" val="3730669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F0FE5-5257-1D22-12A1-7688A4F81AA9}"/>
              </a:ext>
            </a:extLst>
          </p:cNvPr>
          <p:cNvSpPr>
            <a:spLocks noGrp="1"/>
          </p:cNvSpPr>
          <p:nvPr>
            <p:ph type="title"/>
          </p:nvPr>
        </p:nvSpPr>
        <p:spPr/>
        <p:txBody>
          <a:bodyPr/>
          <a:lstStyle/>
          <a:p>
            <a:r>
              <a:rPr lang="en-GB" dirty="0"/>
              <a:t>Included studies</a:t>
            </a:r>
          </a:p>
        </p:txBody>
      </p:sp>
      <p:sp>
        <p:nvSpPr>
          <p:cNvPr id="3" name="Content Placeholder 2">
            <a:extLst>
              <a:ext uri="{FF2B5EF4-FFF2-40B4-BE49-F238E27FC236}">
                <a16:creationId xmlns:a16="http://schemas.microsoft.com/office/drawing/2014/main" id="{BE0A7D9F-5120-6B73-A2A2-A93093EE2A9A}"/>
              </a:ext>
            </a:extLst>
          </p:cNvPr>
          <p:cNvSpPr>
            <a:spLocks noGrp="1"/>
          </p:cNvSpPr>
          <p:nvPr>
            <p:ph idx="1"/>
          </p:nvPr>
        </p:nvSpPr>
        <p:spPr/>
        <p:txBody>
          <a:bodyPr>
            <a:normAutofit fontScale="62500" lnSpcReduction="20000"/>
          </a:bodyPr>
          <a:lstStyle/>
          <a:p>
            <a:pPr marL="342900" indent="-342900">
              <a:buFont typeface="Arial" panose="020B0604020202020204" pitchFamily="34" charset="0"/>
              <a:buChar char="•"/>
            </a:pPr>
            <a:r>
              <a:rPr lang="en-GB" dirty="0"/>
              <a:t>Blanchard L. et al [in press] Associations between social media, adolescent mental health and diet: a systematic review.</a:t>
            </a:r>
          </a:p>
          <a:p>
            <a:pPr marL="342900" indent="-342900">
              <a:buFont typeface="Arial" panose="020B0604020202020204" pitchFamily="34" charset="0"/>
              <a:buChar char="•"/>
            </a:pPr>
            <a:r>
              <a:rPr lang="en-GB" dirty="0"/>
              <a:t>Burke RM, et al. What is the optimum time to start antiretroviral therapy in people with HIV and tuberculosis coinfection? A systematic review and meta-analysis. J Int AIDS Soc 2021; 24: e25772. </a:t>
            </a:r>
            <a:r>
              <a:rPr lang="en-GB" dirty="0">
                <a:hlinkClick r:id="rId2"/>
              </a:rPr>
              <a:t>https://doi.org/10.1002/jia2.25772</a:t>
            </a:r>
            <a:endParaRPr lang="en-GB" dirty="0"/>
          </a:p>
          <a:p>
            <a:pPr marL="342900" indent="-342900">
              <a:buFont typeface="Arial" panose="020B0604020202020204" pitchFamily="34" charset="0"/>
              <a:buChar char="•"/>
            </a:pPr>
            <a:r>
              <a:rPr lang="en-GB" dirty="0"/>
              <a:t>Burke RM, et al. Same-day antiretroviral therapy initiation for people living with HIV who have tuberculosis symptoms: a systematic review. HIV Med. 2022; 23: 4– 15. </a:t>
            </a:r>
            <a:r>
              <a:rPr lang="en-GB" dirty="0">
                <a:hlinkClick r:id="rId3"/>
              </a:rPr>
              <a:t>https://doi.org/10.1111/hiv.13169</a:t>
            </a:r>
            <a:endParaRPr lang="en-GB" dirty="0"/>
          </a:p>
          <a:p>
            <a:pPr marL="342900" indent="-342900">
              <a:buFont typeface="Arial" panose="020B0604020202020204" pitchFamily="34" charset="0"/>
              <a:buChar char="•"/>
            </a:pPr>
            <a:r>
              <a:rPr lang="en-GB" dirty="0"/>
              <a:t>Cuevas S, et al. Carbon pricing, health co-benefits and trade-offs: protocol for a systematic framework synthesis [version 1; peer review: awaiting peer review]. Wellcome Open Res 2023; 8:213. https://doi.org/10.12688/wellcomeopenres.18873.1</a:t>
            </a:r>
          </a:p>
          <a:p>
            <a:pPr marL="342900" indent="-342900">
              <a:buFont typeface="Arial" panose="020B0604020202020204" pitchFamily="34" charset="0"/>
              <a:buChar char="•"/>
            </a:pPr>
            <a:r>
              <a:rPr lang="en-GB" dirty="0"/>
              <a:t>Jullien S, et al. Diagnostic accuracy of multiplex respiratory pathogen panels for influenza or respiratory syncytial virus infections: systematic review and meta-analysis. BMC Infect Dis 2022; 22: 785. </a:t>
            </a:r>
            <a:r>
              <a:rPr lang="en-GB" dirty="0">
                <a:hlinkClick r:id="rId4"/>
              </a:rPr>
              <a:t>https://doi.org/10.1186/s12879-022-07766-9</a:t>
            </a:r>
            <a:endParaRPr lang="en-GB" dirty="0"/>
          </a:p>
          <a:p>
            <a:pPr marL="342900" indent="-342900">
              <a:buFont typeface="Arial" panose="020B0604020202020204" pitchFamily="34" charset="0"/>
              <a:buChar char="•"/>
            </a:pPr>
            <a:r>
              <a:rPr lang="en-GB" dirty="0" err="1"/>
              <a:t>Loh</a:t>
            </a:r>
            <a:r>
              <a:rPr lang="en-GB" dirty="0"/>
              <a:t> AJW, et al.  The Diagnostic Accuracy of Syndromic Management for Genital Ulcer Disease: A Systematic Review and Meta-Analysis. Frontiers in Medicine 2022:8. </a:t>
            </a:r>
            <a:r>
              <a:rPr lang="en-GB" dirty="0">
                <a:hlinkClick r:id="rId5"/>
              </a:rPr>
              <a:t>https://doi.org/10.3389/fmed.2021.806605</a:t>
            </a:r>
            <a:r>
              <a:rPr lang="en-GB" dirty="0"/>
              <a:t>  </a:t>
            </a:r>
          </a:p>
          <a:p>
            <a:pPr marL="342900" indent="-342900">
              <a:buFont typeface="Arial" panose="020B0604020202020204" pitchFamily="34" charset="0"/>
              <a:buChar char="•"/>
            </a:pPr>
            <a:r>
              <a:rPr lang="en-GB" dirty="0"/>
              <a:t>Macrae C, et al. Diagnostic performance of the IMMY cryptococcal antigen lateral flow assay on serum and cerebrospinal fluid for diagnosis of cryptococcosis in HIV-negative patients: a systematic review. BMC Infect Dis 2023; 23: 209. </a:t>
            </a:r>
            <a:r>
              <a:rPr lang="en-GB" dirty="0">
                <a:hlinkClick r:id="rId6"/>
              </a:rPr>
              <a:t>https://doi.org/10.1186/s12879-023-08135-w</a:t>
            </a:r>
            <a:endParaRPr lang="en-GB" dirty="0"/>
          </a:p>
          <a:p>
            <a:pPr marL="342900" indent="-342900">
              <a:buFont typeface="Arial" panose="020B0604020202020204" pitchFamily="34" charset="0"/>
              <a:buChar char="•"/>
            </a:pPr>
            <a:r>
              <a:rPr lang="en-GB" dirty="0"/>
              <a:t>Messenger LA, et al. Vector Control for Malaria Prevention During Humanitarian Emergencies: a Systematic Review and Meta-Analysis. Lancet Glob Health 2023; 11(4): e534–e545. </a:t>
            </a:r>
            <a:r>
              <a:rPr lang="en-GB" dirty="0">
                <a:hlinkClick r:id="rId7"/>
              </a:rPr>
              <a:t>https://doi.org/10.1016/S2214-109X(23)00044-X</a:t>
            </a:r>
            <a:r>
              <a:rPr lang="en-GB" dirty="0"/>
              <a:t> </a:t>
            </a:r>
          </a:p>
          <a:p>
            <a:pPr marL="342900" indent="-342900">
              <a:buFont typeface="Arial" panose="020B0604020202020204" pitchFamily="34" charset="0"/>
              <a:buChar char="•"/>
            </a:pPr>
            <a:r>
              <a:rPr lang="en-GB" dirty="0"/>
              <a:t>Ong JJ, et al. Missed opportunities for sexually transmitted infections testing for HIV pre-exposure prophylaxis users: a systematic review. J Int AIDS Soc. 2021; 24(2):e25673. </a:t>
            </a:r>
            <a:r>
              <a:rPr lang="en-GB" dirty="0">
                <a:hlinkClick r:id="rId8"/>
              </a:rPr>
              <a:t>https://doi.org/10.1002/jia2.25673</a:t>
            </a:r>
            <a:r>
              <a:rPr lang="en-GB" dirty="0"/>
              <a:t> </a:t>
            </a:r>
          </a:p>
          <a:p>
            <a:pPr marL="342900" indent="-342900">
              <a:buFont typeface="Arial" panose="020B0604020202020204" pitchFamily="34" charset="0"/>
              <a:buChar char="•"/>
            </a:pPr>
            <a:r>
              <a:rPr lang="en-GB" dirty="0"/>
              <a:t>Valente M, et al [in press] Diagnosis of human leptospirosis: systematic review and meta-analysis of the diagnostic accuracy of microscopic agglutination test on single acute-phase and paired samples, and of PCR and IgM ELISA in single acute-phase samples.</a:t>
            </a:r>
          </a:p>
          <a:p>
            <a:endParaRPr lang="en-GB" dirty="0"/>
          </a:p>
          <a:p>
            <a:endParaRPr lang="en-GB" dirty="0"/>
          </a:p>
        </p:txBody>
      </p:sp>
    </p:spTree>
    <p:extLst>
      <p:ext uri="{BB962C8B-B14F-4D97-AF65-F5344CB8AC3E}">
        <p14:creationId xmlns:p14="http://schemas.microsoft.com/office/powerpoint/2010/main" val="570870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References</a:t>
            </a:r>
          </a:p>
        </p:txBody>
      </p:sp>
      <p:sp>
        <p:nvSpPr>
          <p:cNvPr id="4" name="Content Placeholder 3"/>
          <p:cNvSpPr>
            <a:spLocks noGrp="1"/>
          </p:cNvSpPr>
          <p:nvPr>
            <p:ph idx="1"/>
          </p:nvPr>
        </p:nvSpPr>
        <p:spPr>
          <a:xfrm>
            <a:off x="609440" y="1175657"/>
            <a:ext cx="10969943" cy="5123543"/>
          </a:xfrm>
        </p:spPr>
        <p:txBody>
          <a:bodyPr>
            <a:noAutofit/>
          </a:bodyPr>
          <a:lstStyle/>
          <a:p>
            <a:pPr marL="342900" indent="-342900">
              <a:buFont typeface="Arial" panose="020B0604020202020204" pitchFamily="34" charset="0"/>
              <a:buChar char="•"/>
            </a:pPr>
            <a:r>
              <a:rPr lang="en-GB" sz="1050" dirty="0" err="1"/>
              <a:t>Büyüm</a:t>
            </a:r>
            <a:r>
              <a:rPr lang="en-GB" sz="1050" dirty="0"/>
              <a:t> AM, Kenney C, </a:t>
            </a:r>
            <a:r>
              <a:rPr lang="en-GB" sz="1050" dirty="0" err="1"/>
              <a:t>Koris</a:t>
            </a:r>
            <a:r>
              <a:rPr lang="en-GB" sz="1050" dirty="0"/>
              <a:t> A, et al. Decolonising global health: if not now, when? BMJ Global Health 2020;5:e003394. doi: http://dx.doi.org/10.1136/bmjgh-2020-003394. </a:t>
            </a:r>
          </a:p>
          <a:p>
            <a:pPr marL="342900" indent="-342900">
              <a:buFont typeface="Arial" panose="020B0604020202020204" pitchFamily="34" charset="0"/>
              <a:buChar char="•"/>
            </a:pPr>
            <a:r>
              <a:rPr lang="en-GB" sz="1050" dirty="0"/>
              <a:t>Hirsch LA, Martin R. LSHTM and Colonialism: A report on the Colonial History of the London School of Hygiene &amp; Tropical Medicine (1899– c.1960). Project Report. London School of Hygiene &amp; Tropical Medicine, London. 2022. DOI: </a:t>
            </a:r>
            <a:r>
              <a:rPr lang="en-GB" sz="1050" dirty="0">
                <a:hlinkClick r:id="rId3"/>
              </a:rPr>
              <a:t>https://doi.org/10.17037/PUBS.04666958</a:t>
            </a:r>
            <a:r>
              <a:rPr lang="en-GB" sz="1050" dirty="0"/>
              <a:t>.  </a:t>
            </a:r>
          </a:p>
          <a:p>
            <a:pPr marL="342900" indent="-342900">
              <a:buFont typeface="Arial" panose="020B0604020202020204" pitchFamily="34" charset="0"/>
              <a:buChar char="•"/>
            </a:pPr>
            <a:r>
              <a:rPr lang="en-GB" sz="1050" dirty="0"/>
              <a:t>Nous Group. Independent review to address discrimination and advance anti-racism: London School of Hygiene and Tropical Medicine.2021. https://www.lshtm.ac.uk/media/56316. </a:t>
            </a:r>
          </a:p>
          <a:p>
            <a:pPr marL="342900" indent="-342900">
              <a:buFont typeface="Arial" panose="020B0604020202020204" pitchFamily="34" charset="0"/>
              <a:buChar char="•"/>
            </a:pPr>
            <a:r>
              <a:rPr lang="en-GB" sz="1050" dirty="0"/>
              <a:t>LSHTM Equity, Diversity and Inclusion Strategy 2021-2023. </a:t>
            </a:r>
            <a:r>
              <a:rPr lang="en-GB" sz="1050" dirty="0">
                <a:hlinkClick r:id="rId4"/>
              </a:rPr>
              <a:t>https://www.lshtm.ac.uk/sites/default/files/equity-diversity-and-inclusion-strategy.pdf</a:t>
            </a:r>
            <a:r>
              <a:rPr lang="en-GB" sz="1050" dirty="0"/>
              <a:t> </a:t>
            </a:r>
          </a:p>
          <a:p>
            <a:pPr marL="342900" indent="-342900">
              <a:buFont typeface="Arial" panose="020B0604020202020204" pitchFamily="34" charset="0"/>
              <a:buChar char="•"/>
            </a:pPr>
            <a:r>
              <a:rPr lang="en-GB" sz="1050" dirty="0"/>
              <a:t>LSHTM Values </a:t>
            </a:r>
            <a:r>
              <a:rPr lang="en-GB" sz="1050" dirty="0">
                <a:hlinkClick r:id="rId5"/>
              </a:rPr>
              <a:t>https://www.lshtm.ac.uk/aboutus/introducing/mission/values</a:t>
            </a:r>
            <a:r>
              <a:rPr lang="en-GB" sz="1050" dirty="0"/>
              <a:t>. </a:t>
            </a:r>
          </a:p>
          <a:p>
            <a:pPr marL="342900" indent="-342900">
              <a:buFont typeface="Arial" panose="020B0604020202020204" pitchFamily="34" charset="0"/>
              <a:buChar char="•"/>
            </a:pPr>
            <a:r>
              <a:rPr lang="en-GB" sz="1050" dirty="0"/>
              <a:t>LSHTM Values Behaviour Framework </a:t>
            </a:r>
            <a:r>
              <a:rPr lang="en-GB" sz="1050" dirty="0">
                <a:hlinkClick r:id="rId6"/>
              </a:rPr>
              <a:t>https://www.lshtm.ac.uk/sites/default/files/lshtm-values-behaviour-framework.pdf</a:t>
            </a:r>
            <a:r>
              <a:rPr lang="en-GB" sz="1050" dirty="0"/>
              <a:t>. </a:t>
            </a:r>
          </a:p>
          <a:p>
            <a:pPr marL="342900" indent="-342900">
              <a:buFont typeface="Arial" panose="020B0604020202020204" pitchFamily="34" charset="0"/>
              <a:buChar char="•"/>
            </a:pPr>
            <a:r>
              <a:rPr lang="en-GB" sz="1050" dirty="0"/>
              <a:t>Decolonising the Archives </a:t>
            </a:r>
            <a:r>
              <a:rPr lang="en-GB" sz="1050" dirty="0">
                <a:hlinkClick r:id="rId7"/>
              </a:rPr>
              <a:t>https://www.lshtm.ac.uk/research/library-archive-open-research-services/archives/decolonising-archives</a:t>
            </a:r>
            <a:r>
              <a:rPr lang="en-GB" sz="1050" dirty="0"/>
              <a:t>. </a:t>
            </a:r>
          </a:p>
          <a:p>
            <a:pPr marL="342900" indent="-342900">
              <a:buFont typeface="Arial" panose="020B0604020202020204" pitchFamily="34" charset="0"/>
              <a:buChar char="•"/>
            </a:pPr>
            <a:r>
              <a:rPr lang="en-GB" sz="1050" dirty="0" err="1"/>
              <a:t>Lasserson</a:t>
            </a:r>
            <a:r>
              <a:rPr lang="en-GB" sz="1050" dirty="0"/>
              <a:t> TJ, Thomas J, Higgins JPT. Chapter 1: Starting a review. In: Higgins JPT, Thomas J, Chandler J, </a:t>
            </a:r>
            <a:r>
              <a:rPr lang="en-GB" sz="1050" dirty="0" err="1"/>
              <a:t>Cumpston</a:t>
            </a:r>
            <a:r>
              <a:rPr lang="en-GB" sz="1050" dirty="0"/>
              <a:t> M, Li T, Page MJ, Welch VA (editors). Cochrane Handbook for Systematic Reviews of Interventions version 6.3 (updated February 2022). Cochrane, 2022. Available from </a:t>
            </a:r>
            <a:r>
              <a:rPr lang="en-GB" sz="1050" dirty="0">
                <a:hlinkClick r:id="rId8"/>
              </a:rPr>
              <a:t>www.training.cochrane.org/handbook</a:t>
            </a:r>
            <a:r>
              <a:rPr lang="en-GB" sz="1050" dirty="0"/>
              <a:t>. </a:t>
            </a:r>
          </a:p>
          <a:p>
            <a:pPr marL="342900" indent="-342900">
              <a:buFont typeface="Arial" panose="020B0604020202020204" pitchFamily="34" charset="0"/>
              <a:buChar char="•"/>
            </a:pPr>
            <a:r>
              <a:rPr lang="en-GB" sz="1050" dirty="0" err="1"/>
              <a:t>Lencucha</a:t>
            </a:r>
            <a:r>
              <a:rPr lang="en-GB" sz="1050" dirty="0"/>
              <a:t> R, Neupane S. The use, misuse and overuse of the ‘low-income and middle-income countries’ category. BMC Glob Health 2022;7:e009067. doi: https://doi.org/10.1136/bmjgh-2022-009067. </a:t>
            </a:r>
          </a:p>
          <a:p>
            <a:pPr marL="342900" indent="-342900">
              <a:buFont typeface="Arial" panose="020B0604020202020204" pitchFamily="34" charset="0"/>
              <a:buChar char="•"/>
            </a:pPr>
            <a:r>
              <a:rPr lang="en-GB" sz="1050" dirty="0"/>
              <a:t>Khan T, Abimbola S, </a:t>
            </a:r>
            <a:r>
              <a:rPr lang="en-GB" sz="1050" dirty="0" err="1"/>
              <a:t>Kyobutungi</a:t>
            </a:r>
            <a:r>
              <a:rPr lang="en-GB" sz="1050" dirty="0"/>
              <a:t> C, et al. How we classify countries and people—and why it matters. BMC Glob Health 2022;7:e009704. doi: </a:t>
            </a:r>
            <a:r>
              <a:rPr lang="en-GB" sz="1050" dirty="0">
                <a:hlinkClick r:id="rId9"/>
              </a:rPr>
              <a:t>https://doi.org/10.1136/bmjgh-2022-009704</a:t>
            </a:r>
            <a:r>
              <a:rPr lang="en-GB" sz="1050" dirty="0"/>
              <a:t>. </a:t>
            </a:r>
          </a:p>
          <a:p>
            <a:pPr marL="342900" indent="-342900">
              <a:buFont typeface="Arial" panose="020B0604020202020204" pitchFamily="34" charset="0"/>
              <a:buChar char="•"/>
            </a:pPr>
            <a:r>
              <a:rPr lang="en-GB" sz="1050" dirty="0"/>
              <a:t>Mason S, </a:t>
            </a:r>
            <a:r>
              <a:rPr lang="en-GB" sz="1050" dirty="0" err="1"/>
              <a:t>Merga</a:t>
            </a:r>
            <a:r>
              <a:rPr lang="en-GB" sz="1050" dirty="0"/>
              <a:t> M. Less 'prestigious' journals can contain more diverse research, by citing them we can shape a more just politics of citation. LSE Impact of Social Sciences. London: LSE, 2021 [blog]. </a:t>
            </a:r>
            <a:r>
              <a:rPr lang="en-GB" sz="1050" dirty="0">
                <a:hlinkClick r:id="rId10"/>
              </a:rPr>
              <a:t>https://blogs.lse.ac.uk/impactofsocialsciences/2021/10/11/less-prestigious-journals-can-contain-more-diverse-research-by-citing-them-we-can-shape-a-more-just-politics-of-citation/</a:t>
            </a:r>
            <a:r>
              <a:rPr lang="en-GB" sz="1050" dirty="0"/>
              <a:t>. </a:t>
            </a:r>
          </a:p>
          <a:p>
            <a:pPr marL="342900" indent="-342900">
              <a:buFont typeface="Arial" panose="020B0604020202020204" pitchFamily="34" charset="0"/>
              <a:buChar char="•"/>
            </a:pPr>
            <a:r>
              <a:rPr lang="en-GB" sz="1050" dirty="0" err="1"/>
              <a:t>Levay</a:t>
            </a:r>
            <a:r>
              <a:rPr lang="en-GB" sz="1050" dirty="0"/>
              <a:t> P, Heath A, Tuvey D. Efficient searching for NICE Public Health Guidelines: would using fewer sources still find the evidence? Res Synth Methods 2022:1-30. doi: </a:t>
            </a:r>
            <a:r>
              <a:rPr lang="en-GB" sz="1050" dirty="0">
                <a:hlinkClick r:id="rId11"/>
              </a:rPr>
              <a:t>https://doi.org/10.1002/jrsm.1577</a:t>
            </a:r>
            <a:r>
              <a:rPr lang="en-GB" sz="1050" dirty="0"/>
              <a:t>. </a:t>
            </a:r>
          </a:p>
          <a:p>
            <a:pPr marL="342900" indent="-342900">
              <a:buFont typeface="Arial" panose="020B0604020202020204" pitchFamily="34" charset="0"/>
              <a:buChar char="•"/>
            </a:pPr>
            <a:r>
              <a:rPr lang="en-GB" sz="1050" dirty="0"/>
              <a:t>Curry MJ, Lillis T. The dangers of English as Lingua Franca of journals: scholarship is being damaged all over the world. Inside Higher ED, 2018. </a:t>
            </a:r>
            <a:r>
              <a:rPr lang="en-GB" sz="1050" dirty="0">
                <a:hlinkClick r:id="rId12"/>
              </a:rPr>
              <a:t>https://www.insidehighered.com/views/2018/03/13/domination-english-language-journal-publishing-hurting-scholarship-many-countries</a:t>
            </a:r>
            <a:r>
              <a:rPr lang="en-GB" sz="1050" dirty="0"/>
              <a:t>. </a:t>
            </a:r>
          </a:p>
          <a:p>
            <a:pPr marL="342900" indent="-342900">
              <a:buFont typeface="Arial" panose="020B0604020202020204" pitchFamily="34" charset="0"/>
              <a:buChar char="•"/>
            </a:pPr>
            <a:r>
              <a:rPr lang="en-GB" sz="1050" dirty="0" err="1"/>
              <a:t>Shenderovich</a:t>
            </a:r>
            <a:r>
              <a:rPr lang="en-GB" sz="1050" dirty="0"/>
              <a:t> Y, Eisner M, </a:t>
            </a:r>
            <a:r>
              <a:rPr lang="en-GB" sz="1050" dirty="0" err="1"/>
              <a:t>Mikton</a:t>
            </a:r>
            <a:r>
              <a:rPr lang="en-GB" sz="1050" dirty="0"/>
              <a:t> C, Gardner F, Liu J, Murray J. Methods for conducting systematic reviews of risk factors in low- and middle-income countries. BMC Med Res </a:t>
            </a:r>
            <a:r>
              <a:rPr lang="en-GB" sz="1050" dirty="0" err="1"/>
              <a:t>Methodol</a:t>
            </a:r>
            <a:r>
              <a:rPr lang="en-GB" sz="1050" dirty="0"/>
              <a:t>. 2016;16. </a:t>
            </a:r>
            <a:r>
              <a:rPr lang="en-GB" sz="1050" dirty="0">
                <a:hlinkClick r:id="rId13"/>
              </a:rPr>
              <a:t>https://doi.org/10.1186/s12874-016-0134-2</a:t>
            </a:r>
            <a:r>
              <a:rPr lang="en-GB" sz="1050" dirty="0"/>
              <a:t>. </a:t>
            </a:r>
          </a:p>
          <a:p>
            <a:pPr marL="342900" indent="-342900">
              <a:buFont typeface="Arial" panose="020B0604020202020204" pitchFamily="34" charset="0"/>
              <a:buChar char="•"/>
            </a:pPr>
            <a:r>
              <a:rPr lang="en-GB" sz="1050" dirty="0" err="1"/>
              <a:t>Chaabna</a:t>
            </a:r>
            <a:r>
              <a:rPr lang="en-GB" sz="1050" dirty="0"/>
              <a:t> K, Cheema S, Abraham A, </a:t>
            </a:r>
            <a:r>
              <a:rPr lang="en-GB" sz="1050" dirty="0" err="1"/>
              <a:t>Mamtani</a:t>
            </a:r>
            <a:r>
              <a:rPr lang="en-GB" sz="1050" dirty="0"/>
              <a:t> R. Strengthening literature search strategies for systematic reviews reporting population health in the Middle East and North Africa: A meta-research study. Journal of Evidence-Based Medicine. 2020;13(3):192-8. </a:t>
            </a:r>
            <a:r>
              <a:rPr lang="en-GB" sz="1050" dirty="0">
                <a:hlinkClick r:id="rId14"/>
              </a:rPr>
              <a:t>https://doi.org/10.1111/jebm.12394</a:t>
            </a:r>
            <a:r>
              <a:rPr lang="en-GB" sz="1050" dirty="0"/>
              <a:t>. </a:t>
            </a:r>
          </a:p>
          <a:p>
            <a:pPr marL="342900" indent="-342900">
              <a:buFont typeface="Arial" panose="020B0604020202020204" pitchFamily="34" charset="0"/>
              <a:buChar char="•"/>
            </a:pPr>
            <a:r>
              <a:rPr lang="en-GB" sz="1050" dirty="0" err="1"/>
              <a:t>Rockliffe</a:t>
            </a:r>
            <a:r>
              <a:rPr lang="en-GB" sz="1050" dirty="0"/>
              <a:t> L. Including non-English language articles in systematic reviews: A reflection on processes for identifying low-cost sources of translation support. Research Synthesis Methods. 2021:1-4. </a:t>
            </a:r>
            <a:r>
              <a:rPr lang="en-GB" sz="1050" dirty="0">
                <a:hlinkClick r:id="rId15"/>
              </a:rPr>
              <a:t>https://doi.org/10.1002/jrsm.1508</a:t>
            </a:r>
            <a:r>
              <a:rPr lang="en-GB" sz="1050" dirty="0"/>
              <a:t>. </a:t>
            </a:r>
          </a:p>
          <a:p>
            <a:pPr marL="342900" indent="-342900">
              <a:buFont typeface="Arial" panose="020B0604020202020204" pitchFamily="34" charset="0"/>
              <a:buChar char="•"/>
            </a:pPr>
            <a:r>
              <a:rPr lang="en-GB" sz="1050" dirty="0" err="1"/>
              <a:t>Tongpoon-Patanasorn</a:t>
            </a:r>
            <a:r>
              <a:rPr lang="en-GB" sz="1050" dirty="0"/>
              <a:t> A, Griffith K. Google Translate and translation quality: A case of translating academic abstracts from Thai to English. PASAA: Journal of Language Teaching and Learning in Thailand. 2020;60:134-63. </a:t>
            </a:r>
          </a:p>
          <a:p>
            <a:pPr marL="342900" indent="-342900">
              <a:buFont typeface="Arial" panose="020B0604020202020204" pitchFamily="34" charset="0"/>
              <a:buChar char="•"/>
            </a:pPr>
            <a:r>
              <a:rPr lang="en-GB" sz="1050" dirty="0"/>
              <a:t>Walpole SC. Including papers in languages other than English in systematic reviews: important, feasible, yet often omitted. J Clin </a:t>
            </a:r>
            <a:r>
              <a:rPr lang="en-GB" sz="1050" dirty="0" err="1"/>
              <a:t>Epidemiol</a:t>
            </a:r>
            <a:r>
              <a:rPr lang="en-GB" sz="1050" dirty="0"/>
              <a:t>. 2019;111:127-34. https://doi.org/10.1016/j.jclinepi.2019.03.004. LSHTM. Equitable Partnerships. </a:t>
            </a:r>
            <a:r>
              <a:rPr lang="en-GB" sz="1050" dirty="0">
                <a:hlinkClick r:id="rId16"/>
              </a:rPr>
              <a:t>https://www.lshtm.ac.uk/research/global-partnerships/equitable-partnerships</a:t>
            </a:r>
            <a:r>
              <a:rPr lang="en-GB" sz="1050" dirty="0"/>
              <a:t>.  </a:t>
            </a:r>
          </a:p>
          <a:p>
            <a:pPr marL="342900" indent="-342900">
              <a:buFont typeface="Arial" panose="020B0604020202020204" pitchFamily="34" charset="0"/>
              <a:buChar char="•"/>
            </a:pPr>
            <a:r>
              <a:rPr lang="en-GB" sz="1050" dirty="0"/>
              <a:t>Bethel AC, Rogers M, Abbott R. Use of a search summary table to improve systematic review search methods, results, and efficiency. J Med </a:t>
            </a:r>
            <a:r>
              <a:rPr lang="en-GB" sz="1050" dirty="0" err="1"/>
              <a:t>Libr</a:t>
            </a:r>
            <a:r>
              <a:rPr lang="en-GB" sz="1050" dirty="0"/>
              <a:t> Assoc 2021;109(1):97-106. doi: </a:t>
            </a:r>
            <a:r>
              <a:rPr lang="en-GB" sz="1050" dirty="0">
                <a:hlinkClick r:id="rId17"/>
              </a:rPr>
              <a:t>https://doi.org/10.5195/jmla.2021.809</a:t>
            </a:r>
            <a:r>
              <a:rPr lang="en-GB" sz="1050" dirty="0"/>
              <a:t>. </a:t>
            </a:r>
          </a:p>
        </p:txBody>
      </p:sp>
    </p:spTree>
    <p:extLst>
      <p:ext uri="{BB962C8B-B14F-4D97-AF65-F5344CB8AC3E}">
        <p14:creationId xmlns:p14="http://schemas.microsoft.com/office/powerpoint/2010/main" val="2570380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73237-1A2D-3825-12F0-CAD942D60ACC}"/>
              </a:ext>
            </a:extLst>
          </p:cNvPr>
          <p:cNvSpPr>
            <a:spLocks noGrp="1"/>
          </p:cNvSpPr>
          <p:nvPr>
            <p:ph type="title"/>
          </p:nvPr>
        </p:nvSpPr>
        <p:spPr/>
        <p:txBody>
          <a:bodyPr/>
          <a:lstStyle/>
          <a:p>
            <a:r>
              <a:rPr lang="en-GB" dirty="0"/>
              <a:t>Decolonising global health</a:t>
            </a:r>
          </a:p>
        </p:txBody>
      </p:sp>
      <p:sp>
        <p:nvSpPr>
          <p:cNvPr id="3" name="Content Placeholder 2">
            <a:extLst>
              <a:ext uri="{FF2B5EF4-FFF2-40B4-BE49-F238E27FC236}">
                <a16:creationId xmlns:a16="http://schemas.microsoft.com/office/drawing/2014/main" id="{19C86715-AB7F-E30C-B474-B89878EEB594}"/>
              </a:ext>
            </a:extLst>
          </p:cNvPr>
          <p:cNvSpPr>
            <a:spLocks noGrp="1"/>
          </p:cNvSpPr>
          <p:nvPr>
            <p:ph idx="1"/>
          </p:nvPr>
        </p:nvSpPr>
        <p:spPr>
          <a:xfrm>
            <a:off x="609440" y="1289278"/>
            <a:ext cx="10969943" cy="4821382"/>
          </a:xfrm>
        </p:spPr>
        <p:txBody>
          <a:bodyPr/>
          <a:lstStyle/>
          <a:p>
            <a:r>
              <a:rPr lang="en-GB" dirty="0"/>
              <a:t>“Globally, histories of slavery, redlining, environmental racism and the predatory nature of capitalism underpin </a:t>
            </a:r>
            <a:r>
              <a:rPr lang="en-GB" b="1" dirty="0"/>
              <a:t>the design of global and public health systems, resulting in structural, racial and ethnic inequities within BIPOC communities</a:t>
            </a:r>
            <a:r>
              <a:rPr lang="en-GB" dirty="0"/>
              <a:t>.”</a:t>
            </a:r>
          </a:p>
          <a:p>
            <a:r>
              <a:rPr lang="en-GB" dirty="0"/>
              <a:t>“The pandemic response reveals with stark and sobering clarity that </a:t>
            </a:r>
            <a:r>
              <a:rPr lang="en-GB" b="1" dirty="0"/>
              <a:t>current paradigms of global health equity are insufficient in counteracting structural oppression</a:t>
            </a:r>
            <a:r>
              <a:rPr lang="en-GB" dirty="0"/>
              <a:t>. By focusing on individual risk factors and siloing funding based on disease, global health agendas—including pandemic responses—ignore how health risks are shaped structurally by laws, policies and norms, ranging from regional trade agreements and immigration policies to racial discrimination and gender-based violence. Structural inequities reproduced within the global health system itself—such as over-representation of affluent white men from HICs in global health leadership positions—highlight the </a:t>
            </a:r>
            <a:r>
              <a:rPr lang="en-GB" b="1" dirty="0"/>
              <a:t>lack of critical engagement with the geopolitical determinants of health disparities</a:t>
            </a:r>
            <a:r>
              <a:rPr lang="en-GB" dirty="0"/>
              <a:t>.” </a:t>
            </a:r>
          </a:p>
          <a:p>
            <a:r>
              <a:rPr lang="en-GB" dirty="0"/>
              <a:t>- </a:t>
            </a:r>
            <a:r>
              <a:rPr lang="en-GB" dirty="0" err="1"/>
              <a:t>Büyüm</a:t>
            </a:r>
            <a:r>
              <a:rPr lang="en-GB" dirty="0"/>
              <a:t> et al 2020</a:t>
            </a:r>
          </a:p>
        </p:txBody>
      </p:sp>
    </p:spTree>
    <p:extLst>
      <p:ext uri="{BB962C8B-B14F-4D97-AF65-F5344CB8AC3E}">
        <p14:creationId xmlns:p14="http://schemas.microsoft.com/office/powerpoint/2010/main" val="3554274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hotograph of the Seamen's Hospital Society, Hospital for Tropical Disease and London School of Tropical Medicine at Endsleigh Gardens.">
            <a:extLst>
              <a:ext uri="{FF2B5EF4-FFF2-40B4-BE49-F238E27FC236}">
                <a16:creationId xmlns:a16="http://schemas.microsoft.com/office/drawing/2014/main" id="{F6DAB4BD-E2E7-5D5E-89F1-B027BFB3B762}"/>
              </a:ext>
              <a:ext uri="{C183D7F6-B498-43B3-948B-1728B52AA6E4}">
                <adec:decorative xmlns:adec="http://schemas.microsoft.com/office/drawing/2017/decorative" val="0"/>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6339662" y="1491919"/>
            <a:ext cx="3665551" cy="4807281"/>
          </a:xfrm>
          <a:noFill/>
          <a:ln>
            <a:solidFill>
              <a:schemeClr val="tx1"/>
            </a:solidFill>
          </a:ln>
        </p:spPr>
      </p:pic>
      <p:sp>
        <p:nvSpPr>
          <p:cNvPr id="11" name="Text Placeholder 2">
            <a:extLst>
              <a:ext uri="{FF2B5EF4-FFF2-40B4-BE49-F238E27FC236}">
                <a16:creationId xmlns:a16="http://schemas.microsoft.com/office/drawing/2014/main" id="{A538118A-FC74-9945-DCAD-CEFB95A00C7B}"/>
              </a:ext>
            </a:extLst>
          </p:cNvPr>
          <p:cNvSpPr>
            <a:spLocks noGrp="1"/>
          </p:cNvSpPr>
          <p:nvPr>
            <p:ph type="body" sz="half" idx="2"/>
          </p:nvPr>
        </p:nvSpPr>
        <p:spPr>
          <a:xfrm>
            <a:off x="609442" y="1491919"/>
            <a:ext cx="4788468" cy="4807281"/>
          </a:xfrm>
        </p:spPr>
        <p:txBody>
          <a:bodyPr/>
          <a:lstStyle/>
          <a:p>
            <a:pPr marL="342900" indent="-342900">
              <a:buFont typeface="Arial" panose="020B0604020202020204" pitchFamily="34" charset="0"/>
              <a:buChar char="•"/>
            </a:pPr>
            <a:r>
              <a:rPr lang="en-US" dirty="0"/>
              <a:t>Formed in 1899 as the London School of Tropical Diseases</a:t>
            </a:r>
          </a:p>
          <a:p>
            <a:pPr marL="342900" indent="-342900">
              <a:buFont typeface="Arial" panose="020B0604020202020204" pitchFamily="34" charset="0"/>
              <a:buChar char="•"/>
            </a:pPr>
            <a:r>
              <a:rPr lang="en-US" dirty="0"/>
              <a:t>Funded by the British Colonial Office</a:t>
            </a:r>
          </a:p>
          <a:p>
            <a:pPr marL="342900" indent="-342900">
              <a:buFont typeface="Arial" panose="020B0604020202020204" pitchFamily="34" charset="0"/>
              <a:buChar char="•"/>
            </a:pPr>
            <a:r>
              <a:rPr lang="en-US" dirty="0"/>
              <a:t>In 1924 it becomes London School of Hygiene &amp; Tropical Medicine</a:t>
            </a:r>
          </a:p>
          <a:p>
            <a:pPr marL="342900" indent="-342900">
              <a:buFont typeface="Arial" panose="020B0604020202020204" pitchFamily="34" charset="0"/>
              <a:buChar char="•"/>
            </a:pPr>
            <a:r>
              <a:rPr lang="en-US" dirty="0"/>
              <a:t>In 1925 LSHTM joins the University of London</a:t>
            </a:r>
          </a:p>
          <a:p>
            <a:endParaRPr lang="en-US" dirty="0"/>
          </a:p>
        </p:txBody>
      </p:sp>
      <p:sp>
        <p:nvSpPr>
          <p:cNvPr id="13" name="Title 3">
            <a:extLst>
              <a:ext uri="{FF2B5EF4-FFF2-40B4-BE49-F238E27FC236}">
                <a16:creationId xmlns:a16="http://schemas.microsoft.com/office/drawing/2014/main" id="{C05388FA-3D16-2041-3B1A-1E1A696020A7}"/>
              </a:ext>
            </a:extLst>
          </p:cNvPr>
          <p:cNvSpPr>
            <a:spLocks noGrp="1"/>
          </p:cNvSpPr>
          <p:nvPr>
            <p:ph type="title"/>
          </p:nvPr>
        </p:nvSpPr>
        <p:spPr>
          <a:xfrm>
            <a:off x="609441" y="279132"/>
            <a:ext cx="8789083" cy="623236"/>
          </a:xfrm>
        </p:spPr>
        <p:txBody>
          <a:bodyPr/>
          <a:lstStyle/>
          <a:p>
            <a:r>
              <a:rPr lang="en-US" dirty="0"/>
              <a:t>LSHTM and the British Colonial Office</a:t>
            </a:r>
          </a:p>
        </p:txBody>
      </p:sp>
    </p:spTree>
    <p:extLst>
      <p:ext uri="{BB962C8B-B14F-4D97-AF65-F5344CB8AC3E}">
        <p14:creationId xmlns:p14="http://schemas.microsoft.com/office/powerpoint/2010/main" val="699611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Photograph of the London School of Hygiene &amp; Tropical Medicine from Malet Street gardens.">
            <a:extLst>
              <a:ext uri="{FF2B5EF4-FFF2-40B4-BE49-F238E27FC236}">
                <a16:creationId xmlns:a16="http://schemas.microsoft.com/office/drawing/2014/main" id="{0CBE8F9A-4900-9501-4897-5D40E17E0845}"/>
              </a:ext>
            </a:extLst>
          </p:cNvPr>
          <p:cNvPicPr>
            <a:picLocks noGrp="1" noChangeAspect="1"/>
          </p:cNvPicPr>
          <p:nvPr>
            <p:ph idx="1"/>
          </p:nvPr>
        </p:nvPicPr>
        <p:blipFill rotWithShape="1">
          <a:blip r:embed="rId3"/>
          <a:srcRect l="754" r="4635" b="1"/>
          <a:stretch/>
        </p:blipFill>
        <p:spPr>
          <a:xfrm>
            <a:off x="6188392" y="2024190"/>
            <a:ext cx="5390991" cy="3803408"/>
          </a:xfrm>
          <a:prstGeom prst="rect">
            <a:avLst/>
          </a:prstGeom>
          <a:noFill/>
        </p:spPr>
      </p:pic>
      <p:sp>
        <p:nvSpPr>
          <p:cNvPr id="8" name="Text Placeholder 2">
            <a:extLst>
              <a:ext uri="{FF2B5EF4-FFF2-40B4-BE49-F238E27FC236}">
                <a16:creationId xmlns:a16="http://schemas.microsoft.com/office/drawing/2014/main" id="{EA41677A-44B1-0D92-DD5C-A028AA47152C}"/>
              </a:ext>
            </a:extLst>
          </p:cNvPr>
          <p:cNvSpPr>
            <a:spLocks noGrp="1"/>
          </p:cNvSpPr>
          <p:nvPr>
            <p:ph type="body" sz="half" idx="2"/>
          </p:nvPr>
        </p:nvSpPr>
        <p:spPr>
          <a:xfrm>
            <a:off x="609442" y="1491919"/>
            <a:ext cx="5204504" cy="5086949"/>
          </a:xfrm>
        </p:spPr>
        <p:txBody>
          <a:bodyPr>
            <a:normAutofit/>
          </a:bodyPr>
          <a:lstStyle/>
          <a:p>
            <a:pPr>
              <a:spcBef>
                <a:spcPts val="1200"/>
              </a:spcBef>
            </a:pPr>
            <a:r>
              <a:rPr lang="en-US" dirty="0"/>
              <a:t>“It is largely to its role in British colonialism that the LSHTM owes its current power and position as a leader in health research and teaching.”  </a:t>
            </a:r>
            <a:br>
              <a:rPr lang="en-US" dirty="0"/>
            </a:br>
            <a:r>
              <a:rPr lang="en-US" dirty="0"/>
              <a:t>-Hirsch 2022, pg7.</a:t>
            </a:r>
          </a:p>
          <a:p>
            <a:pPr>
              <a:spcBef>
                <a:spcPts val="1200"/>
              </a:spcBef>
            </a:pPr>
            <a:endParaRPr lang="en-US" dirty="0"/>
          </a:p>
          <a:p>
            <a:pPr>
              <a:spcBef>
                <a:spcPts val="1200"/>
              </a:spcBef>
            </a:pPr>
            <a:r>
              <a:rPr lang="en-US" dirty="0"/>
              <a:t>“The colonial attitudes inherent in LSHTM’s historical mission negatively impact students and staff of </a:t>
            </a:r>
            <a:r>
              <a:rPr lang="en-US" dirty="0" err="1"/>
              <a:t>colour</a:t>
            </a:r>
            <a:r>
              <a:rPr lang="en-US" dirty="0"/>
              <a:t> today.” </a:t>
            </a:r>
            <a:br>
              <a:rPr lang="en-US" dirty="0"/>
            </a:br>
            <a:r>
              <a:rPr lang="en-US" dirty="0"/>
              <a:t>- Nous Group 2021, pg3</a:t>
            </a:r>
          </a:p>
          <a:p>
            <a:pPr marL="342900" indent="-342900">
              <a:spcBef>
                <a:spcPts val="1200"/>
              </a:spcBef>
              <a:buFont typeface="Arial" panose="020B0604020202020204" pitchFamily="34" charset="0"/>
              <a:buChar char="•"/>
            </a:pPr>
            <a:endParaRPr lang="en-US" dirty="0"/>
          </a:p>
        </p:txBody>
      </p:sp>
      <p:sp>
        <p:nvSpPr>
          <p:cNvPr id="3" name="Title 2"/>
          <p:cNvSpPr>
            <a:spLocks noGrp="1"/>
          </p:cNvSpPr>
          <p:nvPr>
            <p:ph type="title"/>
          </p:nvPr>
        </p:nvSpPr>
        <p:spPr>
          <a:xfrm>
            <a:off x="609441" y="279132"/>
            <a:ext cx="8789083" cy="623236"/>
          </a:xfrm>
        </p:spPr>
        <p:txBody>
          <a:bodyPr>
            <a:normAutofit/>
          </a:bodyPr>
          <a:lstStyle/>
          <a:p>
            <a:r>
              <a:rPr lang="en-GB" dirty="0"/>
              <a:t>Decolonising LSHTM</a:t>
            </a:r>
          </a:p>
        </p:txBody>
      </p:sp>
    </p:spTree>
    <p:extLst>
      <p:ext uri="{BB962C8B-B14F-4D97-AF65-F5344CB8AC3E}">
        <p14:creationId xmlns:p14="http://schemas.microsoft.com/office/powerpoint/2010/main" val="1296685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53B815-AFB7-BD45-10CF-555C4AA5A212}"/>
              </a:ext>
            </a:extLst>
          </p:cNvPr>
          <p:cNvSpPr>
            <a:spLocks noGrp="1"/>
          </p:cNvSpPr>
          <p:nvPr>
            <p:ph type="title"/>
          </p:nvPr>
        </p:nvSpPr>
        <p:spPr/>
        <p:txBody>
          <a:bodyPr/>
          <a:lstStyle/>
          <a:p>
            <a:r>
              <a:rPr lang="en-GB" dirty="0"/>
              <a:t>Tackling these issues at LSHTM</a:t>
            </a:r>
          </a:p>
        </p:txBody>
      </p:sp>
      <p:graphicFrame>
        <p:nvGraphicFramePr>
          <p:cNvPr id="7" name="Content Placeholder 6">
            <a:extLst>
              <a:ext uri="{FF2B5EF4-FFF2-40B4-BE49-F238E27FC236}">
                <a16:creationId xmlns:a16="http://schemas.microsoft.com/office/drawing/2014/main" id="{D8A23FA7-8C6D-6A8E-E83D-356AB7DE4E04}"/>
              </a:ext>
            </a:extLst>
          </p:cNvPr>
          <p:cNvGraphicFramePr>
            <a:graphicFrameLocks noGrp="1"/>
          </p:cNvGraphicFramePr>
          <p:nvPr>
            <p:ph idx="1"/>
            <p:extLst>
              <p:ext uri="{D42A27DB-BD31-4B8C-83A1-F6EECF244321}">
                <p14:modId xmlns:p14="http://schemas.microsoft.com/office/powerpoint/2010/main" val="3727324900"/>
              </p:ext>
            </p:extLst>
          </p:nvPr>
        </p:nvGraphicFramePr>
        <p:xfrm>
          <a:off x="609600" y="1477963"/>
          <a:ext cx="10969625" cy="4821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9867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53B815-AFB7-BD45-10CF-555C4AA5A212}"/>
              </a:ext>
            </a:extLst>
          </p:cNvPr>
          <p:cNvSpPr>
            <a:spLocks noGrp="1"/>
          </p:cNvSpPr>
          <p:nvPr>
            <p:ph type="title"/>
          </p:nvPr>
        </p:nvSpPr>
        <p:spPr/>
        <p:txBody>
          <a:bodyPr/>
          <a:lstStyle/>
          <a:p>
            <a:r>
              <a:rPr lang="en-GB" dirty="0"/>
              <a:t>Tackling these issues at LSHTM LAORS</a:t>
            </a:r>
          </a:p>
        </p:txBody>
      </p:sp>
      <p:graphicFrame>
        <p:nvGraphicFramePr>
          <p:cNvPr id="7" name="Content Placeholder 6">
            <a:extLst>
              <a:ext uri="{FF2B5EF4-FFF2-40B4-BE49-F238E27FC236}">
                <a16:creationId xmlns:a16="http://schemas.microsoft.com/office/drawing/2014/main" id="{D8A23FA7-8C6D-6A8E-E83D-356AB7DE4E04}"/>
              </a:ext>
            </a:extLst>
          </p:cNvPr>
          <p:cNvGraphicFramePr>
            <a:graphicFrameLocks noGrp="1"/>
          </p:cNvGraphicFramePr>
          <p:nvPr>
            <p:ph idx="1"/>
            <p:extLst>
              <p:ext uri="{D42A27DB-BD31-4B8C-83A1-F6EECF244321}">
                <p14:modId xmlns:p14="http://schemas.microsoft.com/office/powerpoint/2010/main" val="4053973403"/>
              </p:ext>
            </p:extLst>
          </p:nvPr>
        </p:nvGraphicFramePr>
        <p:xfrm>
          <a:off x="609600" y="1477963"/>
          <a:ext cx="10969625" cy="4821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886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949102-354F-F31B-AC30-DD2B3ED0EB88}"/>
              </a:ext>
            </a:extLst>
          </p:cNvPr>
          <p:cNvSpPr>
            <a:spLocks noGrp="1"/>
          </p:cNvSpPr>
          <p:nvPr>
            <p:ph idx="1"/>
          </p:nvPr>
        </p:nvSpPr>
        <p:spPr/>
        <p:txBody>
          <a:bodyPr/>
          <a:lstStyle/>
          <a:p>
            <a:r>
              <a:rPr lang="en-GB" b="0" i="0" dirty="0">
                <a:solidFill>
                  <a:srgbClr val="333333"/>
                </a:solidFill>
                <a:effectLst/>
                <a:latin typeface="Source Sans Pro" panose="020B0503030403020204" pitchFamily="34" charset="0"/>
              </a:rPr>
              <a:t>A systematic review attempts to collate </a:t>
            </a:r>
            <a:r>
              <a:rPr lang="en-GB" b="1" i="0" dirty="0">
                <a:solidFill>
                  <a:srgbClr val="333333"/>
                </a:solidFill>
                <a:effectLst/>
                <a:latin typeface="Source Sans Pro" panose="020B0503030403020204" pitchFamily="34" charset="0"/>
              </a:rPr>
              <a:t>all the empirical evidence </a:t>
            </a:r>
            <a:r>
              <a:rPr lang="en-GB" b="0" i="0" dirty="0">
                <a:solidFill>
                  <a:srgbClr val="333333"/>
                </a:solidFill>
                <a:effectLst/>
                <a:latin typeface="Source Sans Pro" panose="020B0503030403020204" pitchFamily="34" charset="0"/>
              </a:rPr>
              <a:t>that fits pre-specified eligibility criteria in order to answer a specific research question. It uses </a:t>
            </a:r>
            <a:r>
              <a:rPr lang="en-GB" b="1" i="0" dirty="0">
                <a:solidFill>
                  <a:srgbClr val="333333"/>
                </a:solidFill>
                <a:effectLst/>
                <a:latin typeface="Source Sans Pro" panose="020B0503030403020204" pitchFamily="34" charset="0"/>
              </a:rPr>
              <a:t>explicit, systematic methods that are selected with a view to minimizing bias</a:t>
            </a:r>
            <a:r>
              <a:rPr lang="en-GB" b="0" i="0" dirty="0">
                <a:solidFill>
                  <a:srgbClr val="333333"/>
                </a:solidFill>
                <a:effectLst/>
                <a:latin typeface="Source Sans Pro" panose="020B0503030403020204" pitchFamily="34" charset="0"/>
              </a:rPr>
              <a:t>, thus providing more reliable findings from which conclusions can be drawn and decisions made. Systematic review methodology, pioneered and developed by Cochrane, sets out a highly structured, transparent and reproducible methodology. This involves: the a priori specification of a research question; clarity on the scope of the review and which studies are eligible for inclusion; </a:t>
            </a:r>
            <a:r>
              <a:rPr lang="en-GB" b="1" i="0" dirty="0">
                <a:solidFill>
                  <a:srgbClr val="333333"/>
                </a:solidFill>
                <a:effectLst/>
                <a:latin typeface="Source Sans Pro" panose="020B0503030403020204" pitchFamily="34" charset="0"/>
              </a:rPr>
              <a:t>making every effort to find all relevant research</a:t>
            </a:r>
            <a:r>
              <a:rPr lang="en-GB" b="0" i="0" dirty="0">
                <a:solidFill>
                  <a:srgbClr val="333333"/>
                </a:solidFill>
                <a:effectLst/>
                <a:latin typeface="Source Sans Pro" panose="020B0503030403020204" pitchFamily="34" charset="0"/>
              </a:rPr>
              <a:t> and to </a:t>
            </a:r>
            <a:r>
              <a:rPr lang="en-GB" b="1" i="0" dirty="0">
                <a:solidFill>
                  <a:srgbClr val="333333"/>
                </a:solidFill>
                <a:effectLst/>
                <a:latin typeface="Source Sans Pro" panose="020B0503030403020204" pitchFamily="34" charset="0"/>
              </a:rPr>
              <a:t>ensure that issues of bias in included studies are accounted for</a:t>
            </a:r>
            <a:r>
              <a:rPr lang="en-GB" b="0" i="0" dirty="0">
                <a:solidFill>
                  <a:srgbClr val="333333"/>
                </a:solidFill>
                <a:effectLst/>
                <a:latin typeface="Source Sans Pro" panose="020B0503030403020204" pitchFamily="34" charset="0"/>
              </a:rPr>
              <a:t>; and analysing the included studies in order to draw conclusions based on all the identified research in an impartial and objective way.</a:t>
            </a:r>
          </a:p>
          <a:p>
            <a:r>
              <a:rPr lang="en-GB" dirty="0">
                <a:latin typeface="Source Sans Pro" panose="020B0503030403020204" pitchFamily="34" charset="0"/>
              </a:rPr>
              <a:t>- </a:t>
            </a:r>
            <a:r>
              <a:rPr lang="en-GB" dirty="0" err="1">
                <a:latin typeface="Source Sans Pro" panose="020B0503030403020204" pitchFamily="34" charset="0"/>
              </a:rPr>
              <a:t>Lasserson</a:t>
            </a:r>
            <a:r>
              <a:rPr lang="en-GB" dirty="0">
                <a:latin typeface="Source Sans Pro" panose="020B0503030403020204" pitchFamily="34" charset="0"/>
              </a:rPr>
              <a:t> TJ et al 2022.</a:t>
            </a:r>
            <a:endParaRPr lang="en-GB" dirty="0"/>
          </a:p>
        </p:txBody>
      </p:sp>
      <p:sp>
        <p:nvSpPr>
          <p:cNvPr id="3" name="Title 2">
            <a:extLst>
              <a:ext uri="{FF2B5EF4-FFF2-40B4-BE49-F238E27FC236}">
                <a16:creationId xmlns:a16="http://schemas.microsoft.com/office/drawing/2014/main" id="{5F433CD9-8651-BFF0-FF87-5DCCDEEEBE59}"/>
              </a:ext>
            </a:extLst>
          </p:cNvPr>
          <p:cNvSpPr>
            <a:spLocks noGrp="1"/>
          </p:cNvSpPr>
          <p:nvPr>
            <p:ph type="title"/>
          </p:nvPr>
        </p:nvSpPr>
        <p:spPr/>
        <p:txBody>
          <a:bodyPr/>
          <a:lstStyle/>
          <a:p>
            <a:r>
              <a:rPr lang="en-GB" dirty="0"/>
              <a:t>What is a systematic review search?</a:t>
            </a:r>
          </a:p>
        </p:txBody>
      </p:sp>
    </p:spTree>
    <p:extLst>
      <p:ext uri="{BB962C8B-B14F-4D97-AF65-F5344CB8AC3E}">
        <p14:creationId xmlns:p14="http://schemas.microsoft.com/office/powerpoint/2010/main" val="3939900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A40972-3139-5C06-7D90-F42C12BD4BD8}"/>
              </a:ext>
            </a:extLst>
          </p:cNvPr>
          <p:cNvSpPr>
            <a:spLocks noGrp="1"/>
          </p:cNvSpPr>
          <p:nvPr>
            <p:ph type="title"/>
          </p:nvPr>
        </p:nvSpPr>
        <p:spPr/>
        <p:txBody>
          <a:bodyPr/>
          <a:lstStyle/>
          <a:p>
            <a:r>
              <a:rPr lang="en-GB" dirty="0"/>
              <a:t>Decolonising SR literature searching</a:t>
            </a:r>
          </a:p>
        </p:txBody>
      </p:sp>
      <p:graphicFrame>
        <p:nvGraphicFramePr>
          <p:cNvPr id="7" name="Content Placeholder 6">
            <a:extLst>
              <a:ext uri="{FF2B5EF4-FFF2-40B4-BE49-F238E27FC236}">
                <a16:creationId xmlns:a16="http://schemas.microsoft.com/office/drawing/2014/main" id="{FB912617-3735-9E00-7720-8E9A6C3F2CDF}"/>
              </a:ext>
            </a:extLst>
          </p:cNvPr>
          <p:cNvGraphicFramePr>
            <a:graphicFrameLocks noGrp="1"/>
          </p:cNvGraphicFramePr>
          <p:nvPr>
            <p:ph idx="1"/>
          </p:nvPr>
        </p:nvGraphicFramePr>
        <p:xfrm>
          <a:off x="609600" y="1477963"/>
          <a:ext cx="10969625" cy="4821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433597"/>
      </p:ext>
    </p:extLst>
  </p:cSld>
  <p:clrMapOvr>
    <a:masterClrMapping/>
  </p:clrMapOvr>
</p:sld>
</file>

<file path=ppt/theme/theme1.xml><?xml version="1.0" encoding="utf-8"?>
<a:theme xmlns:a="http://schemas.openxmlformats.org/drawingml/2006/main" name="Main_Presentation_Title_Page">
  <a:themeElements>
    <a:clrScheme name="Custom 1">
      <a:dk1>
        <a:srgbClr val="000000"/>
      </a:dk1>
      <a:lt1>
        <a:srgbClr val="FFFFFF"/>
      </a:lt1>
      <a:dk2>
        <a:srgbClr val="004550"/>
      </a:dk2>
      <a:lt2>
        <a:srgbClr val="2BAC6D"/>
      </a:lt2>
      <a:accent1>
        <a:srgbClr val="2BAC6D"/>
      </a:accent1>
      <a:accent2>
        <a:srgbClr val="004550"/>
      </a:accent2>
      <a:accent3>
        <a:srgbClr val="00ABCE"/>
      </a:accent3>
      <a:accent4>
        <a:srgbClr val="FBB800"/>
      </a:accent4>
      <a:accent5>
        <a:srgbClr val="E95B0C"/>
      </a:accent5>
      <a:accent6>
        <a:srgbClr val="B1B2B3"/>
      </a:accent6>
      <a:hlink>
        <a:srgbClr val="00ABCE"/>
      </a:hlink>
      <a:folHlink>
        <a:srgbClr val="B1B2B3"/>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in_Presentation_Title_Page">
  <a:themeElements>
    <a:clrScheme name="Custom 1">
      <a:dk1>
        <a:srgbClr val="000000"/>
      </a:dk1>
      <a:lt1>
        <a:srgbClr val="FFFFFF"/>
      </a:lt1>
      <a:dk2>
        <a:srgbClr val="004550"/>
      </a:dk2>
      <a:lt2>
        <a:srgbClr val="2BAC6D"/>
      </a:lt2>
      <a:accent1>
        <a:srgbClr val="2BAC6D"/>
      </a:accent1>
      <a:accent2>
        <a:srgbClr val="004550"/>
      </a:accent2>
      <a:accent3>
        <a:srgbClr val="00ABCE"/>
      </a:accent3>
      <a:accent4>
        <a:srgbClr val="FBB800"/>
      </a:accent4>
      <a:accent5>
        <a:srgbClr val="E95B0C"/>
      </a:accent5>
      <a:accent6>
        <a:srgbClr val="B1B2B3"/>
      </a:accent6>
      <a:hlink>
        <a:srgbClr val="00ABCE"/>
      </a:hlink>
      <a:folHlink>
        <a:srgbClr val="B1B2B3"/>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8207403b-203c-4ed3-95cd-88a852189123" ContentTypeId="0x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Visibility xmlns="6a164dda-3779-4169-b957-e287451f6523">Internal</Visibility>
    <TaxCatchAll xmlns="6a164dda-3779-4169-b957-e287451f6523" xsi:nil="true"/>
    <lcf76f155ced4ddcb4097134ff3c332f xmlns="dccf2e08-118b-4324-a5e7-150e20fd7893">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190A6DB6F66044BB7092C0C88F735CA" ma:contentTypeVersion="15" ma:contentTypeDescription="Create a new document." ma:contentTypeScope="" ma:versionID="63c3f922aba6961151a2c4a4bcd254c2">
  <xsd:schema xmlns:xsd="http://www.w3.org/2001/XMLSchema" xmlns:xs="http://www.w3.org/2001/XMLSchema" xmlns:p="http://schemas.microsoft.com/office/2006/metadata/properties" xmlns:ns2="6a164dda-3779-4169-b957-e287451f6523" xmlns:ns3="dccf2e08-118b-4324-a5e7-150e20fd7893" xmlns:ns4="a48e264f-aa42-4aa3-a71d-97109fdf6c61" targetNamespace="http://schemas.microsoft.com/office/2006/metadata/properties" ma:root="true" ma:fieldsID="bfe4bab718a575c5cb0b866251542229" ns2:_="" ns3:_="" ns4:_="">
    <xsd:import namespace="6a164dda-3779-4169-b957-e287451f6523"/>
    <xsd:import namespace="dccf2e08-118b-4324-a5e7-150e20fd7893"/>
    <xsd:import namespace="a48e264f-aa42-4aa3-a71d-97109fdf6c61"/>
    <xsd:element name="properties">
      <xsd:complexType>
        <xsd:sequence>
          <xsd:element name="documentManagement">
            <xsd:complexType>
              <xsd:all>
                <xsd:element ref="ns2:Visibility" minOccurs="0"/>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164dda-3779-4169-b957-e287451f6523" elementFormDefault="qualified">
    <xsd:import namespace="http://schemas.microsoft.com/office/2006/documentManagement/types"/>
    <xsd:import namespace="http://schemas.microsoft.com/office/infopath/2007/PartnerControls"/>
    <xsd:element name="Visibility" ma:index="2" nillable="true" ma:displayName="Visibility" ma:default="Internal" ma:description="Items that should be available externally should be marked &lt;strong&gt;External&lt;/strong&gt;" ma:format="RadioButtons" ma:internalName="Visibility">
      <xsd:simpleType>
        <xsd:restriction base="dms:Choice">
          <xsd:enumeration value="Internal"/>
          <xsd:enumeration value="External"/>
        </xsd:restriction>
      </xsd:simpleType>
    </xsd:element>
    <xsd:element name="TaxCatchAll" ma:index="23" nillable="true" ma:displayName="Taxonomy Catch All Column" ma:hidden="true" ma:list="{63a29ae1-bd50-49a5-bc0f-8a93cd396822}" ma:internalName="TaxCatchAll" ma:showField="CatchAllData" ma:web="a48e264f-aa42-4aa3-a71d-97109fdf6c6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ccf2e08-118b-4324-a5e7-150e20fd7893"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207403b-203c-4ed3-95cd-88a85218912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48e264f-aa42-4aa3-a71d-97109fdf6c6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B0B75A-EEBB-4A6B-94A7-49BC60C11BE5}">
  <ds:schemaRefs>
    <ds:schemaRef ds:uri="Microsoft.SharePoint.Taxonomy.ContentTypeSync"/>
  </ds:schemaRefs>
</ds:datastoreItem>
</file>

<file path=customXml/itemProps2.xml><?xml version="1.0" encoding="utf-8"?>
<ds:datastoreItem xmlns:ds="http://schemas.openxmlformats.org/officeDocument/2006/customXml" ds:itemID="{41F523E8-0D4B-4D87-8EFC-AD2D5FA5BEDA}">
  <ds:schemaRefs>
    <ds:schemaRef ds:uri="http://schemas.microsoft.com/sharepoint/v3/contenttype/forms"/>
  </ds:schemaRefs>
</ds:datastoreItem>
</file>

<file path=customXml/itemProps3.xml><?xml version="1.0" encoding="utf-8"?>
<ds:datastoreItem xmlns:ds="http://schemas.openxmlformats.org/officeDocument/2006/customXml" ds:itemID="{4CFC7D00-0F98-42E2-8903-19FB63BAAEB5}">
  <ds:schemaRefs>
    <ds:schemaRef ds:uri="http://schemas.microsoft.com/office/2006/documentManagement/types"/>
    <ds:schemaRef ds:uri="http://purl.org/dc/dcmitype/"/>
    <ds:schemaRef ds:uri="a48e264f-aa42-4aa3-a71d-97109fdf6c61"/>
    <ds:schemaRef ds:uri="http://purl.org/dc/elements/1.1/"/>
    <ds:schemaRef ds:uri="http://purl.org/dc/terms/"/>
    <ds:schemaRef ds:uri="http://schemas.openxmlformats.org/package/2006/metadata/core-properties"/>
    <ds:schemaRef ds:uri="http://schemas.microsoft.com/office/infopath/2007/PartnerControls"/>
    <ds:schemaRef ds:uri="http://www.w3.org/XML/1998/namespace"/>
    <ds:schemaRef ds:uri="dccf2e08-118b-4324-a5e7-150e20fd7893"/>
    <ds:schemaRef ds:uri="6a164dda-3779-4169-b957-e287451f6523"/>
    <ds:schemaRef ds:uri="http://schemas.microsoft.com/office/2006/metadata/properties"/>
  </ds:schemaRefs>
</ds:datastoreItem>
</file>

<file path=customXml/itemProps4.xml><?xml version="1.0" encoding="utf-8"?>
<ds:datastoreItem xmlns:ds="http://schemas.openxmlformats.org/officeDocument/2006/customXml" ds:itemID="{C9739E82-B63E-4B23-99A7-4F04919EC4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164dda-3779-4169-b957-e287451f6523"/>
    <ds:schemaRef ds:uri="dccf2e08-118b-4324-a5e7-150e20fd7893"/>
    <ds:schemaRef ds:uri="a48e264f-aa42-4aa3-a71d-97109fdf6c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13703</TotalTime>
  <Words>4147</Words>
  <Application>Microsoft Office PowerPoint</Application>
  <PresentationFormat>Custom</PresentationFormat>
  <Paragraphs>218</Paragraphs>
  <Slides>29</Slides>
  <Notes>19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Arial</vt:lpstr>
      <vt:lpstr>Calibri</vt:lpstr>
      <vt:lpstr>Constantia</vt:lpstr>
      <vt:lpstr>Corbel</vt:lpstr>
      <vt:lpstr>Merriweather</vt:lpstr>
      <vt:lpstr>Merriweather</vt:lpstr>
      <vt:lpstr>open sans</vt:lpstr>
      <vt:lpstr>open sans</vt:lpstr>
      <vt:lpstr>Source Sans Pro</vt:lpstr>
      <vt:lpstr>Main_Presentation_Title_Page</vt:lpstr>
      <vt:lpstr>Main_Presentation_Title_Page</vt:lpstr>
      <vt:lpstr>Decolonising global health, one systematic search at a time</vt:lpstr>
      <vt:lpstr>Decolonising at LSHTM</vt:lpstr>
      <vt:lpstr>Decolonising global health</vt:lpstr>
      <vt:lpstr>LSHTM and the British Colonial Office</vt:lpstr>
      <vt:lpstr>Decolonising LSHTM</vt:lpstr>
      <vt:lpstr>Tackling these issues at LSHTM</vt:lpstr>
      <vt:lpstr>Tackling these issues at LSHTM LAORS</vt:lpstr>
      <vt:lpstr>What is a systematic review search?</vt:lpstr>
      <vt:lpstr>Decolonising SR literature searching</vt:lpstr>
      <vt:lpstr>Think carefully about the countries/regions included  </vt:lpstr>
      <vt:lpstr>Literature published in English</vt:lpstr>
      <vt:lpstr>Expand sources to include information from the Global South </vt:lpstr>
      <vt:lpstr>Remove language limits</vt:lpstr>
      <vt:lpstr>Objectives of this study</vt:lpstr>
      <vt:lpstr>Methods</vt:lpstr>
      <vt:lpstr>Results</vt:lpstr>
      <vt:lpstr>10 systematic reviews included in the study</vt:lpstr>
      <vt:lpstr>Geographical limits</vt:lpstr>
      <vt:lpstr>Language limits</vt:lpstr>
      <vt:lpstr>Sources </vt:lpstr>
      <vt:lpstr>Proportion of possible papers retrieved by each database</vt:lpstr>
      <vt:lpstr>Source of included papers found in only 1 database</vt:lpstr>
      <vt:lpstr>Impact of using more sources</vt:lpstr>
      <vt:lpstr>Conclusions</vt:lpstr>
      <vt:lpstr>More studies needed</vt:lpstr>
      <vt:lpstr>PowerPoint Presentation</vt:lpstr>
      <vt:lpstr>Question for discussion</vt:lpstr>
      <vt:lpstr>Included studies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London School of Hygiene  &amp; Tropical Medicine</dc:title>
  <dc:creator>Nick Smith</dc:creator>
  <cp:lastModifiedBy>Jane Falconer</cp:lastModifiedBy>
  <cp:revision>44</cp:revision>
  <dcterms:created xsi:type="dcterms:W3CDTF">2017-08-07T14:02:54Z</dcterms:created>
  <dcterms:modified xsi:type="dcterms:W3CDTF">2023-07-13T10:35:09Z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0x0101005190A6DB6F66044BB7092C0C88F735CA</vt:lpwstr>
  </property>
  <property fmtid="{D5CDD505-2E9C-101B-9397-08002B2CF9AE}" pid="3" name="MediaServiceImageTags">
    <vt:lpwstr/>
  </property>
</Properties>
</file>