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8" r:id="rId6"/>
  </p:sldMasterIdLst>
  <p:notesMasterIdLst>
    <p:notesMasterId r:id="rId36"/>
  </p:notesMasterIdLst>
  <p:sldIdLst>
    <p:sldId id="263" r:id="rId7"/>
    <p:sldId id="267" r:id="rId8"/>
    <p:sldId id="278" r:id="rId9"/>
    <p:sldId id="266" r:id="rId10"/>
    <p:sldId id="280" r:id="rId11"/>
    <p:sldId id="281" r:id="rId12"/>
    <p:sldId id="279" r:id="rId13"/>
    <p:sldId id="268" r:id="rId14"/>
    <p:sldId id="269" r:id="rId15"/>
    <p:sldId id="296" r:id="rId16"/>
    <p:sldId id="276" r:id="rId17"/>
    <p:sldId id="293" r:id="rId18"/>
    <p:sldId id="290" r:id="rId19"/>
    <p:sldId id="291" r:id="rId20"/>
    <p:sldId id="295" r:id="rId21"/>
    <p:sldId id="292" r:id="rId22"/>
    <p:sldId id="270" r:id="rId23"/>
    <p:sldId id="271" r:id="rId24"/>
    <p:sldId id="287" r:id="rId25"/>
    <p:sldId id="286" r:id="rId26"/>
    <p:sldId id="285" r:id="rId27"/>
    <p:sldId id="289" r:id="rId28"/>
    <p:sldId id="272" r:id="rId29"/>
    <p:sldId id="282" r:id="rId30"/>
    <p:sldId id="277" r:id="rId31"/>
    <p:sldId id="283" r:id="rId32"/>
    <p:sldId id="284" r:id="rId33"/>
    <p:sldId id="288" r:id="rId34"/>
    <p:sldId id="275"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5"/>
    <a:srgbClr val="F5F5F5"/>
    <a:srgbClr val="F9F9F9"/>
    <a:srgbClr val="FBFBFB"/>
    <a:srgbClr val="FFFFFD"/>
    <a:srgbClr val="FFFFF7"/>
    <a:srgbClr val="FFFFF1"/>
    <a:srgbClr val="FFFFDD"/>
    <a:srgbClr val="F9FFF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C51DC-5FFF-4027-B5DE-1262948E1107}" v="666" dt="2023-07-07T13:24:14.606"/>
    <p1510:client id="{46099955-558C-68E8-7A3C-D33CCB179AD2}" v="55" dt="2023-07-07T13:58:02.800"/>
    <p1510:client id="{59FC5AA4-6DDB-F8CF-361C-44B1A89CBDA3}" v="2" dt="2022-02-03T17:17:07.351"/>
    <p1510:client id="{5DD03A9D-E152-63E3-15BD-EAB74AC2E703}" v="19" dt="2023-07-11T12:46:57.009"/>
    <p1510:client id="{78BD8756-3661-F9BB-84F8-D2C928C52CBD}" v="131" dt="2023-07-11T14:37:14.489"/>
    <p1510:client id="{8F59676A-B1E3-79B9-8B95-77FA99D4A84D}" v="18" dt="2023-07-03T16:41:54.330"/>
    <p1510:client id="{9DE2A194-3449-E9C7-3D66-4CDC83A25C17}" v="1" dt="2022-02-03T17:15:38.531"/>
    <p1510:client id="{A51B7F79-838B-6BF4-29BD-DC334F3123C8}" v="119" dt="2023-06-22T11:08:33.001"/>
    <p1510:client id="{D524A26A-CE3E-4790-C6A2-FA48027B2192}" v="36" dt="2023-07-11T10:35:41.211"/>
    <p1510:client id="{EF593A7D-CC96-4EFC-CA9D-C067B389DA69}" v="1" dt="2022-02-04T09:13:54.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Library visits</c:v>
                </c:pt>
              </c:strCache>
            </c:strRef>
          </c:tx>
          <c:spPr>
            <a:ln w="28575" cap="rnd">
              <a:solidFill>
                <a:schemeClr val="accent1"/>
              </a:solidFill>
              <a:round/>
            </a:ln>
            <a:effectLst/>
          </c:spPr>
          <c:marker>
            <c:symbol val="none"/>
          </c:marker>
          <c:cat>
            <c:strRef>
              <c:f>Sheet1!$A$2:$A$11</c:f>
              <c:strCache>
                <c:ptCount val="10"/>
                <c:pt idx="0">
                  <c:v>08/09</c:v>
                </c:pt>
                <c:pt idx="1">
                  <c:v>09/10</c:v>
                </c:pt>
                <c:pt idx="2">
                  <c:v>10/11</c:v>
                </c:pt>
                <c:pt idx="3">
                  <c:v>11/12</c:v>
                </c:pt>
                <c:pt idx="4">
                  <c:v>12/13</c:v>
                </c:pt>
                <c:pt idx="5">
                  <c:v>13/14</c:v>
                </c:pt>
                <c:pt idx="6">
                  <c:v>14/15</c:v>
                </c:pt>
                <c:pt idx="7">
                  <c:v>15/16</c:v>
                </c:pt>
                <c:pt idx="8">
                  <c:v>16/17</c:v>
                </c:pt>
                <c:pt idx="9">
                  <c:v>17/18</c:v>
                </c:pt>
              </c:strCache>
            </c:strRef>
          </c:cat>
          <c:val>
            <c:numRef>
              <c:f>Sheet1!$B$2:$B$11</c:f>
              <c:numCache>
                <c:formatCode>General</c:formatCode>
                <c:ptCount val="10"/>
                <c:pt idx="0">
                  <c:v>1834500</c:v>
                </c:pt>
                <c:pt idx="1">
                  <c:v>2011289</c:v>
                </c:pt>
                <c:pt idx="2">
                  <c:v>1974767</c:v>
                </c:pt>
                <c:pt idx="3">
                  <c:v>2037694</c:v>
                </c:pt>
                <c:pt idx="4">
                  <c:v>1903893</c:v>
                </c:pt>
                <c:pt idx="5">
                  <c:v>1897508</c:v>
                </c:pt>
                <c:pt idx="6">
                  <c:v>1980876</c:v>
                </c:pt>
                <c:pt idx="7">
                  <c:v>2120340</c:v>
                </c:pt>
                <c:pt idx="8">
                  <c:v>2538177</c:v>
                </c:pt>
                <c:pt idx="9">
                  <c:v>2631458</c:v>
                </c:pt>
              </c:numCache>
            </c:numRef>
          </c:val>
          <c:smooth val="0"/>
          <c:extLst>
            <c:ext xmlns:c16="http://schemas.microsoft.com/office/drawing/2014/chart" uri="{C3380CC4-5D6E-409C-BE32-E72D297353CC}">
              <c16:uniqueId val="{00000000-CE24-4041-91ED-92A074AB3699}"/>
            </c:ext>
          </c:extLst>
        </c:ser>
        <c:dLbls>
          <c:showLegendKey val="0"/>
          <c:showVal val="0"/>
          <c:showCatName val="0"/>
          <c:showSerName val="0"/>
          <c:showPercent val="0"/>
          <c:showBubbleSize val="0"/>
        </c:dLbls>
        <c:smooth val="0"/>
        <c:axId val="168878400"/>
        <c:axId val="168912880"/>
      </c:lineChart>
      <c:catAx>
        <c:axId val="1688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12880"/>
        <c:crosses val="autoZero"/>
        <c:auto val="1"/>
        <c:lblAlgn val="ctr"/>
        <c:lblOffset val="100"/>
        <c:noMultiLvlLbl val="0"/>
      </c:catAx>
      <c:valAx>
        <c:axId val="168912880"/>
        <c:scaling>
          <c:orientation val="minMax"/>
          <c:min val="18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878400"/>
        <c:crosses val="autoZero"/>
        <c:crossBetween val="between"/>
        <c:dispUnits>
          <c:builtInUnit val="millions"/>
          <c:dispUnitsLbl>
            <c:layout>
              <c:manualLayout>
                <c:xMode val="edge"/>
                <c:yMode val="edge"/>
                <c:x val="8.38122510545165E-3"/>
                <c:y val="0.44025202893770443"/>
              </c:manualLayout>
            </c:layout>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Sheet1!$B$13</c:f>
              <c:strCache>
                <c:ptCount val="1"/>
                <c:pt idx="0">
                  <c:v>Average # visits per student</c:v>
                </c:pt>
              </c:strCache>
            </c:strRef>
          </c:tx>
          <c:spPr>
            <a:ln w="28575" cap="rnd">
              <a:solidFill>
                <a:schemeClr val="accent1"/>
              </a:solidFill>
              <a:round/>
            </a:ln>
            <a:effectLst/>
          </c:spPr>
          <c:marker>
            <c:symbol val="none"/>
          </c:marker>
          <c:cat>
            <c:strRef>
              <c:f>Sheet1!$A$14:$A$23</c:f>
              <c:strCache>
                <c:ptCount val="10"/>
                <c:pt idx="0">
                  <c:v>08/09</c:v>
                </c:pt>
                <c:pt idx="1">
                  <c:v>09/10</c:v>
                </c:pt>
                <c:pt idx="2">
                  <c:v>10/11</c:v>
                </c:pt>
                <c:pt idx="3">
                  <c:v>11/12</c:v>
                </c:pt>
                <c:pt idx="4">
                  <c:v>12/13</c:v>
                </c:pt>
                <c:pt idx="5">
                  <c:v>13/14</c:v>
                </c:pt>
                <c:pt idx="6">
                  <c:v>14/15</c:v>
                </c:pt>
                <c:pt idx="7">
                  <c:v>15/16</c:v>
                </c:pt>
                <c:pt idx="8">
                  <c:v>16/17</c:v>
                </c:pt>
                <c:pt idx="9">
                  <c:v>17/18</c:v>
                </c:pt>
              </c:strCache>
            </c:strRef>
          </c:cat>
          <c:val>
            <c:numRef>
              <c:f>Sheet1!$B$14:$B$23</c:f>
              <c:numCache>
                <c:formatCode>General</c:formatCode>
                <c:ptCount val="10"/>
                <c:pt idx="0">
                  <c:v>66</c:v>
                </c:pt>
                <c:pt idx="1">
                  <c:v>69</c:v>
                </c:pt>
                <c:pt idx="2">
                  <c:v>68</c:v>
                </c:pt>
                <c:pt idx="3">
                  <c:v>69</c:v>
                </c:pt>
                <c:pt idx="4">
                  <c:v>69</c:v>
                </c:pt>
                <c:pt idx="5">
                  <c:v>68</c:v>
                </c:pt>
                <c:pt idx="6">
                  <c:v>65</c:v>
                </c:pt>
                <c:pt idx="7">
                  <c:v>72</c:v>
                </c:pt>
                <c:pt idx="8">
                  <c:v>82</c:v>
                </c:pt>
                <c:pt idx="9">
                  <c:v>82</c:v>
                </c:pt>
              </c:numCache>
            </c:numRef>
          </c:val>
          <c:smooth val="0"/>
          <c:extLst>
            <c:ext xmlns:c16="http://schemas.microsoft.com/office/drawing/2014/chart" uri="{C3380CC4-5D6E-409C-BE32-E72D297353CC}">
              <c16:uniqueId val="{00000000-CE1A-42DC-9AE2-FAB4FEE9EFB2}"/>
            </c:ext>
          </c:extLst>
        </c:ser>
        <c:dLbls>
          <c:showLegendKey val="0"/>
          <c:showVal val="0"/>
          <c:showCatName val="0"/>
          <c:showSerName val="0"/>
          <c:showPercent val="0"/>
          <c:showBubbleSize val="0"/>
        </c:dLbls>
        <c:smooth val="0"/>
        <c:axId val="341684808"/>
        <c:axId val="341685200"/>
      </c:lineChart>
      <c:catAx>
        <c:axId val="34168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685200"/>
        <c:crosses val="autoZero"/>
        <c:auto val="1"/>
        <c:lblAlgn val="ctr"/>
        <c:lblOffset val="100"/>
        <c:noMultiLvlLbl val="0"/>
      </c:catAx>
      <c:valAx>
        <c:axId val="34168520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684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CF96D-5602-4CFF-969C-C3BA0CE71331}"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AEC75-4674-41A7-962B-2B1512A4F672}" type="slidenum">
              <a:rPr lang="en-GB" smtClean="0"/>
              <a:t>‹#›</a:t>
            </a:fld>
            <a:endParaRPr lang="en-GB"/>
          </a:p>
        </p:txBody>
      </p:sp>
    </p:spTree>
    <p:extLst>
      <p:ext uri="{BB962C8B-B14F-4D97-AF65-F5344CB8AC3E}">
        <p14:creationId xmlns:p14="http://schemas.microsoft.com/office/powerpoint/2010/main" val="180410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can we be agile, adaptable, and user-led, whilst operating in University environments that can often be bureaucratic, committee-led, and ponderous? How can we balance long-term thinking with rapid change and the need for responsive development? This presentation will look at how the student expectations of our campus libraries are changing at Leeds, and how we are responding with both “fast” and “slow” approaches to improving our spaces. It will look at changes we’ve put in place recently, as well as considering how our 2030 vision </a:t>
            </a:r>
            <a:r>
              <a:rPr lang="en-US" i="1"/>
              <a:t>Knowledge for All</a:t>
            </a:r>
            <a:r>
              <a:rPr lang="en-US"/>
              <a:t> is informing plans for the future."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F1AEC75-4674-41A7-962B-2B1512A4F672}" type="slidenum">
              <a:rPr lang="en-GB" smtClean="0"/>
              <a:t>1</a:t>
            </a:fld>
            <a:endParaRPr lang="en-GB"/>
          </a:p>
        </p:txBody>
      </p:sp>
    </p:spTree>
    <p:extLst>
      <p:ext uri="{BB962C8B-B14F-4D97-AF65-F5344CB8AC3E}">
        <p14:creationId xmlns:p14="http://schemas.microsoft.com/office/powerpoint/2010/main" val="40159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12</a:t>
            </a:fld>
            <a:endParaRPr lang="en-GB"/>
          </a:p>
        </p:txBody>
      </p:sp>
    </p:spTree>
    <p:extLst>
      <p:ext uri="{BB962C8B-B14F-4D97-AF65-F5344CB8AC3E}">
        <p14:creationId xmlns:p14="http://schemas.microsoft.com/office/powerpoint/2010/main" val="5199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13</a:t>
            </a:fld>
            <a:endParaRPr lang="en-GB"/>
          </a:p>
        </p:txBody>
      </p:sp>
    </p:spTree>
    <p:extLst>
      <p:ext uri="{BB962C8B-B14F-4D97-AF65-F5344CB8AC3E}">
        <p14:creationId xmlns:p14="http://schemas.microsoft.com/office/powerpoint/2010/main" val="77419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14</a:t>
            </a:fld>
            <a:endParaRPr lang="en-GB"/>
          </a:p>
        </p:txBody>
      </p:sp>
    </p:spTree>
    <p:extLst>
      <p:ext uri="{BB962C8B-B14F-4D97-AF65-F5344CB8AC3E}">
        <p14:creationId xmlns:p14="http://schemas.microsoft.com/office/powerpoint/2010/main" val="41550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15</a:t>
            </a:fld>
            <a:endParaRPr lang="en-GB"/>
          </a:p>
        </p:txBody>
      </p:sp>
    </p:spTree>
    <p:extLst>
      <p:ext uri="{BB962C8B-B14F-4D97-AF65-F5344CB8AC3E}">
        <p14:creationId xmlns:p14="http://schemas.microsoft.com/office/powerpoint/2010/main" val="181839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16</a:t>
            </a:fld>
            <a:endParaRPr lang="en-GB"/>
          </a:p>
        </p:txBody>
      </p:sp>
    </p:spTree>
    <p:extLst>
      <p:ext uri="{BB962C8B-B14F-4D97-AF65-F5344CB8AC3E}">
        <p14:creationId xmlns:p14="http://schemas.microsoft.com/office/powerpoint/2010/main" val="169720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year vision – so we’re thinking much longer term!</a:t>
            </a:r>
          </a:p>
          <a:p>
            <a:r>
              <a:rPr lang="en-GB"/>
              <a:t>Two of the four key themes orbit</a:t>
            </a:r>
            <a:r>
              <a:rPr lang="en-GB" baseline="0"/>
              <a:t> around student experience / physical campus</a:t>
            </a:r>
            <a:endParaRPr lang="en-GB"/>
          </a:p>
          <a:p>
            <a:r>
              <a:rPr lang="en-GB"/>
              <a:t>Sustainable Environments</a:t>
            </a:r>
          </a:p>
          <a:p>
            <a:pPr marL="171450" indent="-171450">
              <a:buFontTx/>
              <a:buChar char="-"/>
            </a:pPr>
            <a:r>
              <a:rPr lang="en-GB"/>
              <a:t>Environmental sustainability</a:t>
            </a:r>
          </a:p>
          <a:p>
            <a:pPr marL="171450" indent="-171450">
              <a:buFontTx/>
              <a:buChar char="-"/>
            </a:pPr>
            <a:r>
              <a:rPr lang="en-GB"/>
              <a:t>Modernising</a:t>
            </a:r>
            <a:r>
              <a:rPr lang="en-GB" baseline="0"/>
              <a:t> existing spaces</a:t>
            </a:r>
          </a:p>
          <a:p>
            <a:pPr marL="171450" indent="-171450">
              <a:buFontTx/>
              <a:buChar char="-"/>
            </a:pPr>
            <a:r>
              <a:rPr lang="en-GB" baseline="0"/>
              <a:t>Reconfiguring to meet changing demographics</a:t>
            </a:r>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17</a:t>
            </a:fld>
            <a:endParaRPr lang="en-GB"/>
          </a:p>
        </p:txBody>
      </p:sp>
    </p:spTree>
    <p:extLst>
      <p:ext uri="{BB962C8B-B14F-4D97-AF65-F5344CB8AC3E}">
        <p14:creationId xmlns:p14="http://schemas.microsoft.com/office/powerpoint/2010/main" val="306184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mn-lt"/>
              </a:rPr>
              <a:t>Pro: bigger investment, more durable, more overall buy-in?</a:t>
            </a:r>
            <a:endParaRPr lang="en-US"/>
          </a:p>
          <a:p>
            <a:r>
              <a:rPr lang="en-GB">
                <a:ea typeface="Calibri" panose="020F0502020204030204"/>
                <a:cs typeface="+mn-lt"/>
              </a:rPr>
              <a:t>Con: more time for stakeholders to get cold feet; design by committee, err towards perfect rather than good-enough</a:t>
            </a:r>
          </a:p>
          <a:p>
            <a:br>
              <a:rPr lang="en-GB">
                <a:ea typeface="Calibri" panose="020F0502020204030204"/>
                <a:cs typeface="+mn-lt"/>
              </a:rPr>
            </a:br>
            <a:r>
              <a:rPr lang="en-GB">
                <a:ea typeface="Calibri" panose="020F0502020204030204"/>
                <a:cs typeface="Calibri" panose="020F0502020204030204"/>
              </a:rPr>
              <a:t>WHAT IS MY OVERALL THESIS? </a:t>
            </a:r>
          </a:p>
          <a:p>
            <a:r>
              <a:rPr lang="en-GB">
                <a:ea typeface="Calibri" panose="020F0502020204030204"/>
                <a:cs typeface="Calibri" panose="020F0502020204030204"/>
              </a:rPr>
              <a:t>However real slow change is around culture to make fast change: giving permission, supporting agile approaches, staff feeling they can do things quickly.</a:t>
            </a:r>
          </a:p>
        </p:txBody>
      </p:sp>
      <p:sp>
        <p:nvSpPr>
          <p:cNvPr id="4" name="Slide Number Placeholder 3"/>
          <p:cNvSpPr>
            <a:spLocks noGrp="1"/>
          </p:cNvSpPr>
          <p:nvPr>
            <p:ph type="sldNum" sz="quarter" idx="10"/>
          </p:nvPr>
        </p:nvSpPr>
        <p:spPr/>
        <p:txBody>
          <a:bodyPr/>
          <a:lstStyle/>
          <a:p>
            <a:fld id="{AF1AEC75-4674-41A7-962B-2B1512A4F672}" type="slidenum">
              <a:rPr lang="en-GB" smtClean="0"/>
              <a:t>18</a:t>
            </a:fld>
            <a:endParaRPr lang="en-GB"/>
          </a:p>
        </p:txBody>
      </p:sp>
    </p:spTree>
    <p:extLst>
      <p:ext uri="{BB962C8B-B14F-4D97-AF65-F5344CB8AC3E}">
        <p14:creationId xmlns:p14="http://schemas.microsoft.com/office/powerpoint/2010/main" val="271144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pPr marL="171450" indent="-171450">
              <a:buFont typeface="Calibri"/>
              <a:buChar char="-"/>
            </a:pPr>
            <a:endParaRPr lang="en-GB">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19</a:t>
            </a:fld>
            <a:endParaRPr lang="en-GB"/>
          </a:p>
        </p:txBody>
      </p:sp>
    </p:spTree>
    <p:extLst>
      <p:ext uri="{BB962C8B-B14F-4D97-AF65-F5344CB8AC3E}">
        <p14:creationId xmlns:p14="http://schemas.microsoft.com/office/powerpoint/2010/main" val="43272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Calibri" panose="020F0502020204030204"/>
              </a:rPr>
              <a:t>WHAT IS MY OVERALL THESIS? </a:t>
            </a:r>
            <a:endParaRPr lang="en-US"/>
          </a:p>
          <a:p>
            <a:r>
              <a:rPr lang="en-GB">
                <a:ea typeface="Calibri" panose="020F0502020204030204"/>
                <a:cs typeface="Calibri" panose="020F0502020204030204"/>
              </a:rPr>
              <a:t>However real slow change is around culture to make fast change: giving permission, supporting agile approaches, staff feeling they can do things quickly.</a:t>
            </a:r>
          </a:p>
        </p:txBody>
      </p:sp>
      <p:sp>
        <p:nvSpPr>
          <p:cNvPr id="4" name="Slide Number Placeholder 3"/>
          <p:cNvSpPr>
            <a:spLocks noGrp="1"/>
          </p:cNvSpPr>
          <p:nvPr>
            <p:ph type="sldNum" sz="quarter" idx="10"/>
          </p:nvPr>
        </p:nvSpPr>
        <p:spPr/>
        <p:txBody>
          <a:bodyPr/>
          <a:lstStyle/>
          <a:p>
            <a:fld id="{AF1AEC75-4674-41A7-962B-2B1512A4F672}" type="slidenum">
              <a:rPr lang="en-GB" smtClean="0"/>
              <a:t>20</a:t>
            </a:fld>
            <a:endParaRPr lang="en-GB"/>
          </a:p>
        </p:txBody>
      </p:sp>
    </p:spTree>
    <p:extLst>
      <p:ext uri="{BB962C8B-B14F-4D97-AF65-F5344CB8AC3E}">
        <p14:creationId xmlns:p14="http://schemas.microsoft.com/office/powerpoint/2010/main" val="170265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pPr marL="171450" indent="-171450">
              <a:buFont typeface="Calibri"/>
              <a:buChar char="-"/>
            </a:pPr>
            <a:endParaRPr lang="en-GB">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21</a:t>
            </a:fld>
            <a:endParaRPr lang="en-GB"/>
          </a:p>
        </p:txBody>
      </p:sp>
    </p:spTree>
    <p:extLst>
      <p:ext uri="{BB962C8B-B14F-4D97-AF65-F5344CB8AC3E}">
        <p14:creationId xmlns:p14="http://schemas.microsoft.com/office/powerpoint/2010/main" val="32504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2</a:t>
            </a:fld>
            <a:endParaRPr lang="en-GB"/>
          </a:p>
        </p:txBody>
      </p:sp>
    </p:spTree>
    <p:extLst>
      <p:ext uri="{BB962C8B-B14F-4D97-AF65-F5344CB8AC3E}">
        <p14:creationId xmlns:p14="http://schemas.microsoft.com/office/powerpoint/2010/main" val="2002551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mn-lt"/>
              </a:rPr>
              <a:t>Image</a:t>
            </a:r>
            <a:r>
              <a:rPr lang="en-GB">
                <a:ea typeface="Calibri" panose="020F0502020204030204"/>
                <a:cs typeface="Calibri" panose="020F0502020204030204"/>
              </a:rPr>
              <a:t>: front of the BL. Where is Parkinson Tower? Took 20 more years to build it...</a:t>
            </a:r>
            <a:endParaRPr lang="en-US"/>
          </a:p>
        </p:txBody>
      </p:sp>
      <p:sp>
        <p:nvSpPr>
          <p:cNvPr id="4" name="Slide Number Placeholder 3"/>
          <p:cNvSpPr>
            <a:spLocks noGrp="1"/>
          </p:cNvSpPr>
          <p:nvPr>
            <p:ph type="sldNum" sz="quarter" idx="10"/>
          </p:nvPr>
        </p:nvSpPr>
        <p:spPr/>
        <p:txBody>
          <a:bodyPr/>
          <a:lstStyle/>
          <a:p>
            <a:fld id="{AF1AEC75-4674-41A7-962B-2B1512A4F672}" type="slidenum">
              <a:rPr lang="en-GB" smtClean="0"/>
              <a:t>22</a:t>
            </a:fld>
            <a:endParaRPr lang="en-GB"/>
          </a:p>
        </p:txBody>
      </p:sp>
    </p:spTree>
    <p:extLst>
      <p:ext uri="{BB962C8B-B14F-4D97-AF65-F5344CB8AC3E}">
        <p14:creationId xmlns:p14="http://schemas.microsoft.com/office/powerpoint/2010/main" val="102837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quick and dirty solutions – experimental, prototyping,</a:t>
            </a:r>
            <a:r>
              <a:rPr lang="en-GB" baseline="0"/>
              <a:t> iterative, cheap</a:t>
            </a:r>
            <a:r>
              <a:rPr lang="en-GB"/>
              <a:t> (for various definitions of cheap)</a:t>
            </a:r>
          </a:p>
        </p:txBody>
      </p:sp>
      <p:sp>
        <p:nvSpPr>
          <p:cNvPr id="4" name="Slide Number Placeholder 3"/>
          <p:cNvSpPr>
            <a:spLocks noGrp="1"/>
          </p:cNvSpPr>
          <p:nvPr>
            <p:ph type="sldNum" sz="quarter" idx="10"/>
          </p:nvPr>
        </p:nvSpPr>
        <p:spPr/>
        <p:txBody>
          <a:bodyPr/>
          <a:lstStyle/>
          <a:p>
            <a:fld id="{AF1AEC75-4674-41A7-962B-2B1512A4F672}" type="slidenum">
              <a:rPr lang="en-GB" smtClean="0"/>
              <a:t>23</a:t>
            </a:fld>
            <a:endParaRPr lang="en-GB"/>
          </a:p>
        </p:txBody>
      </p:sp>
    </p:spTree>
    <p:extLst>
      <p:ext uri="{BB962C8B-B14F-4D97-AF65-F5344CB8AC3E}">
        <p14:creationId xmlns:p14="http://schemas.microsoft.com/office/powerpoint/2010/main" val="331662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Wellbeing: scrappy, but staff love it. Place to be creative, try stuff out.</a:t>
            </a:r>
            <a:endParaRPr lang="en-US"/>
          </a:p>
        </p:txBody>
      </p:sp>
      <p:sp>
        <p:nvSpPr>
          <p:cNvPr id="4" name="Slide Number Placeholder 3"/>
          <p:cNvSpPr>
            <a:spLocks noGrp="1"/>
          </p:cNvSpPr>
          <p:nvPr>
            <p:ph type="sldNum" sz="quarter" idx="10"/>
          </p:nvPr>
        </p:nvSpPr>
        <p:spPr/>
        <p:txBody>
          <a:bodyPr/>
          <a:lstStyle/>
          <a:p>
            <a:fld id="{AF1AEC75-4674-41A7-962B-2B1512A4F672}" type="slidenum">
              <a:rPr lang="en-GB" smtClean="0"/>
              <a:t>24</a:t>
            </a:fld>
            <a:endParaRPr lang="en-GB"/>
          </a:p>
        </p:txBody>
      </p:sp>
    </p:spTree>
    <p:extLst>
      <p:ext uri="{BB962C8B-B14F-4D97-AF65-F5344CB8AC3E}">
        <p14:creationId xmlns:p14="http://schemas.microsoft.com/office/powerpoint/2010/main" val="203312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Makerspace: contrast with Helix.</a:t>
            </a:r>
            <a:endParaRPr lang="en-US"/>
          </a:p>
          <a:p>
            <a:r>
              <a:rPr lang="en-GB">
                <a:ea typeface="Calibri"/>
                <a:cs typeface="Calibri"/>
              </a:rPr>
              <a:t>Pro: quick, dynamic.</a:t>
            </a:r>
          </a:p>
          <a:p>
            <a:r>
              <a:rPr lang="en-GB">
                <a:ea typeface="Calibri"/>
                <a:cs typeface="Calibri"/>
              </a:rPr>
              <a:t>Con: still haven’t worked out future funding model, operating model, etc.</a:t>
            </a:r>
          </a:p>
        </p:txBody>
      </p:sp>
      <p:sp>
        <p:nvSpPr>
          <p:cNvPr id="4" name="Slide Number Placeholder 3"/>
          <p:cNvSpPr>
            <a:spLocks noGrp="1"/>
          </p:cNvSpPr>
          <p:nvPr>
            <p:ph type="sldNum" sz="quarter" idx="10"/>
          </p:nvPr>
        </p:nvSpPr>
        <p:spPr/>
        <p:txBody>
          <a:bodyPr/>
          <a:lstStyle/>
          <a:p>
            <a:fld id="{AF1AEC75-4674-41A7-962B-2B1512A4F672}" type="slidenum">
              <a:rPr lang="en-GB" smtClean="0"/>
              <a:t>25</a:t>
            </a:fld>
            <a:endParaRPr lang="en-GB"/>
          </a:p>
        </p:txBody>
      </p:sp>
    </p:spTree>
    <p:extLst>
      <p:ext uri="{BB962C8B-B14F-4D97-AF65-F5344CB8AC3E}">
        <p14:creationId xmlns:p14="http://schemas.microsoft.com/office/powerpoint/2010/main" val="387432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26</a:t>
            </a:fld>
            <a:endParaRPr lang="en-GB"/>
          </a:p>
        </p:txBody>
      </p:sp>
    </p:spTree>
    <p:extLst>
      <p:ext uri="{BB962C8B-B14F-4D97-AF65-F5344CB8AC3E}">
        <p14:creationId xmlns:p14="http://schemas.microsoft.com/office/powerpoint/2010/main" val="374450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pPr marL="171450" indent="-171450">
              <a:buFont typeface="Calibri"/>
              <a:buChar char="-"/>
            </a:pPr>
            <a:r>
              <a:rPr lang="en-GB">
                <a:ea typeface="Calibri"/>
                <a:cs typeface="Calibri"/>
              </a:rPr>
              <a:t>Fear: can I really do that?</a:t>
            </a:r>
          </a:p>
          <a:p>
            <a:pPr marL="171450" indent="-171450">
              <a:buFont typeface="Calibri"/>
              <a:buChar char="-"/>
            </a:pPr>
            <a:r>
              <a:rPr lang="en-GB">
                <a:ea typeface="Calibri"/>
                <a:cs typeface="Calibri"/>
              </a:rPr>
              <a:t>Overenthusiasm: not checking/asking/realising consequences or impact of changes</a:t>
            </a:r>
          </a:p>
          <a:p>
            <a:pPr marL="171450" indent="-171450">
              <a:buFont typeface="Calibri"/>
              <a:buChar char="-"/>
            </a:pPr>
            <a:r>
              <a:rPr lang="en-GB">
                <a:ea typeface="Calibri"/>
                <a:cs typeface="Calibri"/>
              </a:rPr>
              <a:t>Reversion to the mean: drift towards bureaucracy and processes and sign-offs</a:t>
            </a:r>
          </a:p>
        </p:txBody>
      </p:sp>
      <p:sp>
        <p:nvSpPr>
          <p:cNvPr id="4" name="Slide Number Placeholder 3"/>
          <p:cNvSpPr>
            <a:spLocks noGrp="1"/>
          </p:cNvSpPr>
          <p:nvPr>
            <p:ph type="sldNum" sz="quarter" idx="10"/>
          </p:nvPr>
        </p:nvSpPr>
        <p:spPr/>
        <p:txBody>
          <a:bodyPr/>
          <a:lstStyle/>
          <a:p>
            <a:fld id="{AF1AEC75-4674-41A7-962B-2B1512A4F672}" type="slidenum">
              <a:rPr lang="en-GB" smtClean="0"/>
              <a:t>27</a:t>
            </a:fld>
            <a:endParaRPr lang="en-GB"/>
          </a:p>
        </p:txBody>
      </p:sp>
    </p:spTree>
    <p:extLst>
      <p:ext uri="{BB962C8B-B14F-4D97-AF65-F5344CB8AC3E}">
        <p14:creationId xmlns:p14="http://schemas.microsoft.com/office/powerpoint/2010/main" val="3102174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However real slow change is around culture to make fast change:</a:t>
            </a:r>
            <a:endParaRPr lang="en-US"/>
          </a:p>
          <a:p>
            <a:r>
              <a:rPr lang="en-GB"/>
              <a:t> giving permission, supporting agile approaches, staff feeling they can do things quickly.</a:t>
            </a:r>
            <a:endParaRPr lang="en-US">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28</a:t>
            </a:fld>
            <a:endParaRPr lang="en-GB"/>
          </a:p>
        </p:txBody>
      </p:sp>
    </p:spTree>
    <p:extLst>
      <p:ext uri="{BB962C8B-B14F-4D97-AF65-F5344CB8AC3E}">
        <p14:creationId xmlns:p14="http://schemas.microsoft.com/office/powerpoint/2010/main" val="374636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29</a:t>
            </a:fld>
            <a:endParaRPr lang="en-GB"/>
          </a:p>
        </p:txBody>
      </p:sp>
    </p:spTree>
    <p:extLst>
      <p:ext uri="{BB962C8B-B14F-4D97-AF65-F5344CB8AC3E}">
        <p14:creationId xmlns:p14="http://schemas.microsoft.com/office/powerpoint/2010/main" val="174568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Super-users are those who</a:t>
            </a:r>
            <a:r>
              <a:rPr lang="en-GB" baseline="0"/>
              <a:t> are using space 200+ times per year (</a:t>
            </a:r>
            <a:r>
              <a:rPr lang="en-GB" baseline="0" err="1"/>
              <a:t>av</a:t>
            </a:r>
            <a:r>
              <a:rPr lang="en-GB" baseline="0"/>
              <a:t> about 2-3 times per day during term-time).</a:t>
            </a:r>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4</a:t>
            </a:fld>
            <a:endParaRPr lang="en-GB"/>
          </a:p>
        </p:txBody>
      </p:sp>
    </p:spTree>
    <p:extLst>
      <p:ext uri="{BB962C8B-B14F-4D97-AF65-F5344CB8AC3E}">
        <p14:creationId xmlns:p14="http://schemas.microsoft.com/office/powerpoint/2010/main" val="371944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Majority, average use of spaces is unchanged</a:t>
            </a:r>
            <a:endParaRPr lang="en-GB"/>
          </a:p>
          <a:p>
            <a:r>
              <a:rPr lang="en-GB"/>
              <a:t>Super-users are those who</a:t>
            </a:r>
            <a:r>
              <a:rPr lang="en-GB" baseline="0"/>
              <a:t> are using space 200+ times per year (</a:t>
            </a:r>
            <a:r>
              <a:rPr lang="en-GB" baseline="0" err="1"/>
              <a:t>av</a:t>
            </a:r>
            <a:r>
              <a:rPr lang="en-GB" baseline="0"/>
              <a:t> about 2-3 times per day during term-time).</a:t>
            </a:r>
          </a:p>
          <a:p>
            <a:endParaRPr lang="en-GB">
              <a:ea typeface="Calibri"/>
              <a:cs typeface="Calibri"/>
            </a:endParaRPr>
          </a:p>
          <a:p>
            <a:r>
              <a:rPr lang="en-GB">
                <a:ea typeface="Calibri"/>
                <a:cs typeface="Calibri"/>
              </a:rPr>
              <a:t>WHY?</a:t>
            </a:r>
          </a:p>
          <a:p>
            <a:r>
              <a:rPr lang="en-GB">
                <a:ea typeface="Calibri"/>
                <a:cs typeface="Calibri"/>
              </a:rPr>
              <a:t>Pedagogy</a:t>
            </a:r>
          </a:p>
          <a:p>
            <a:r>
              <a:rPr lang="en-GB">
                <a:ea typeface="Calibri"/>
                <a:cs typeface="Calibri"/>
              </a:rPr>
              <a:t>Pressure</a:t>
            </a:r>
          </a:p>
          <a:p>
            <a:r>
              <a:rPr lang="en-GB">
                <a:ea typeface="Calibri"/>
                <a:cs typeface="Calibri"/>
              </a:rPr>
              <a:t>Accessibility of better spaces</a:t>
            </a:r>
          </a:p>
        </p:txBody>
      </p:sp>
      <p:sp>
        <p:nvSpPr>
          <p:cNvPr id="4" name="Slide Number Placeholder 3"/>
          <p:cNvSpPr>
            <a:spLocks noGrp="1"/>
          </p:cNvSpPr>
          <p:nvPr>
            <p:ph type="sldNum" sz="quarter" idx="10"/>
          </p:nvPr>
        </p:nvSpPr>
        <p:spPr/>
        <p:txBody>
          <a:bodyPr/>
          <a:lstStyle/>
          <a:p>
            <a:fld id="{AF1AEC75-4674-41A7-962B-2B1512A4F672}" type="slidenum">
              <a:rPr lang="en-GB" smtClean="0"/>
              <a:t>5</a:t>
            </a:fld>
            <a:endParaRPr lang="en-GB"/>
          </a:p>
        </p:txBody>
      </p:sp>
    </p:spTree>
    <p:extLst>
      <p:ext uri="{BB962C8B-B14F-4D97-AF65-F5344CB8AC3E}">
        <p14:creationId xmlns:p14="http://schemas.microsoft.com/office/powerpoint/2010/main" val="274322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6</a:t>
            </a:fld>
            <a:endParaRPr lang="en-GB"/>
          </a:p>
        </p:txBody>
      </p:sp>
    </p:spTree>
    <p:extLst>
      <p:ext uri="{BB962C8B-B14F-4D97-AF65-F5344CB8AC3E}">
        <p14:creationId xmlns:p14="http://schemas.microsoft.com/office/powerpoint/2010/main" val="212128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fld id="{AF1AEC75-4674-41A7-962B-2B1512A4F672}" type="slidenum">
              <a:rPr lang="en-GB" smtClean="0"/>
              <a:t>7</a:t>
            </a:fld>
            <a:endParaRPr lang="en-GB"/>
          </a:p>
        </p:txBody>
      </p:sp>
    </p:spTree>
    <p:extLst>
      <p:ext uri="{BB962C8B-B14F-4D97-AF65-F5344CB8AC3E}">
        <p14:creationId xmlns:p14="http://schemas.microsoft.com/office/powerpoint/2010/main" val="355302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8</a:t>
            </a:fld>
            <a:endParaRPr lang="en-GB"/>
          </a:p>
        </p:txBody>
      </p:sp>
    </p:spTree>
    <p:extLst>
      <p:ext uri="{BB962C8B-B14F-4D97-AF65-F5344CB8AC3E}">
        <p14:creationId xmlns:p14="http://schemas.microsoft.com/office/powerpoint/2010/main" val="121367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Legacy spaces, legacy stores</a:t>
            </a:r>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9</a:t>
            </a:fld>
            <a:endParaRPr lang="en-GB"/>
          </a:p>
        </p:txBody>
      </p:sp>
    </p:spTree>
    <p:extLst>
      <p:ext uri="{BB962C8B-B14F-4D97-AF65-F5344CB8AC3E}">
        <p14:creationId xmlns:p14="http://schemas.microsoft.com/office/powerpoint/2010/main" val="340240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1AEC75-4674-41A7-962B-2B1512A4F672}" type="slidenum">
              <a:rPr lang="en-GB" smtClean="0"/>
              <a:t>11</a:t>
            </a:fld>
            <a:endParaRPr lang="en-GB"/>
          </a:p>
        </p:txBody>
      </p:sp>
    </p:spTree>
    <p:extLst>
      <p:ext uri="{BB962C8B-B14F-4D97-AF65-F5344CB8AC3E}">
        <p14:creationId xmlns:p14="http://schemas.microsoft.com/office/powerpoint/2010/main" val="280883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BEFD-B8B3-47CA-B17F-E2BDA42B7642}"/>
              </a:ext>
            </a:extLst>
          </p:cNvPr>
          <p:cNvSpPr>
            <a:spLocks noGrp="1"/>
          </p:cNvSpPr>
          <p:nvPr>
            <p:ph type="ctrTitle"/>
          </p:nvPr>
        </p:nvSpPr>
        <p:spPr>
          <a:xfrm>
            <a:off x="408879" y="1178350"/>
            <a:ext cx="9144000" cy="2250649"/>
          </a:xfrm>
          <a:prstGeom prst="rect">
            <a:avLst/>
          </a:prstGeom>
        </p:spPr>
        <p:txBody>
          <a:bodyPr anchor="ctr" anchorCtr="0">
            <a:normAutofit/>
          </a:bodyPr>
          <a:lstStyle>
            <a:lvl1pPr algn="l">
              <a:defRPr sz="6000" b="1">
                <a:solidFill>
                  <a:srgbClr val="333333"/>
                </a:solidFill>
                <a:latin typeface="+mn-lt"/>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14F8EB-8C41-4D86-92F5-922D34431197}"/>
              </a:ext>
            </a:extLst>
          </p:cNvPr>
          <p:cNvSpPr>
            <a:spLocks noGrp="1"/>
          </p:cNvSpPr>
          <p:nvPr>
            <p:ph type="subTitle" idx="1" hasCustomPrompt="1"/>
          </p:nvPr>
        </p:nvSpPr>
        <p:spPr>
          <a:xfrm>
            <a:off x="408879" y="3535783"/>
            <a:ext cx="9144000" cy="1655762"/>
          </a:xfrm>
          <a:prstGeom prst="rect">
            <a:avLst/>
          </a:prstGeom>
        </p:spPr>
        <p:txBody>
          <a:bodyPr/>
          <a:lstStyle>
            <a:lvl1pPr marL="0" indent="0" algn="l">
              <a:buNone/>
              <a:defRPr sz="2400">
                <a:solidFill>
                  <a:srgbClr val="333333"/>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br>
              <a:rPr lang="en-US"/>
            </a:br>
            <a:r>
              <a:rPr lang="en-US"/>
              <a:t>Job role</a:t>
            </a:r>
            <a:br>
              <a:rPr lang="en-US"/>
            </a:br>
            <a:r>
              <a:rPr lang="en-US"/>
              <a:t>Contact</a:t>
            </a:r>
            <a:endParaRPr lang="en-GB"/>
          </a:p>
        </p:txBody>
      </p:sp>
      <p:pic>
        <p:nvPicPr>
          <p:cNvPr id="8" name="Picture 7">
            <a:extLst>
              <a:ext uri="{FF2B5EF4-FFF2-40B4-BE49-F238E27FC236}">
                <a16:creationId xmlns:a16="http://schemas.microsoft.com/office/drawing/2014/main" id="{1452EFF8-95FF-4F80-A76D-A1C52FF730C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84ABF62F-E0FF-4B7B-9EA6-2EA6F80268E2}"/>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5931952"/>
            <a:ext cx="2334321" cy="665316"/>
          </a:xfrm>
          <a:prstGeom prst="rect">
            <a:avLst/>
          </a:prstGeom>
        </p:spPr>
      </p:pic>
      <p:pic>
        <p:nvPicPr>
          <p:cNvPr id="12" name="Picture 11" descr="A close up of a logo&#10;&#10;Description automatically generated">
            <a:extLst>
              <a:ext uri="{FF2B5EF4-FFF2-40B4-BE49-F238E27FC236}">
                <a16:creationId xmlns:a16="http://schemas.microsoft.com/office/drawing/2014/main" id="{7FE3A22F-76B9-4E94-9471-058193C7AEA0}"/>
              </a:ext>
            </a:extLst>
          </p:cNvPr>
          <p:cNvPicPr>
            <a:picLocks noChangeAspect="1"/>
          </p:cNvPicPr>
          <p:nvPr userDrawn="1"/>
        </p:nvPicPr>
        <p:blipFill rotWithShape="1">
          <a:blip r:embed="rId4" cstate="email">
            <a:alphaModFix amt="21000"/>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cxnSp>
        <p:nvCxnSpPr>
          <p:cNvPr id="16" name="Straight Connector 15">
            <a:extLst>
              <a:ext uri="{FF2B5EF4-FFF2-40B4-BE49-F238E27FC236}">
                <a16:creationId xmlns:a16="http://schemas.microsoft.com/office/drawing/2014/main" id="{A6F6AE38-5533-46F8-B687-5C864C83D74E}"/>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664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ritte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24229AE3-4CAA-4F3D-B1E1-D053F3582FB3}"/>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
        <p:nvSpPr>
          <p:cNvPr id="7" name="Content Placeholder 2">
            <a:extLst>
              <a:ext uri="{FF2B5EF4-FFF2-40B4-BE49-F238E27FC236}">
                <a16:creationId xmlns:a16="http://schemas.microsoft.com/office/drawing/2014/main" id="{6E21BB6C-BEED-463B-856E-BFA09B25D378}"/>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8" name="Title 4">
            <a:extLst>
              <a:ext uri="{FF2B5EF4-FFF2-40B4-BE49-F238E27FC236}">
                <a16:creationId xmlns:a16="http://schemas.microsoft.com/office/drawing/2014/main" id="{50D024E4-1244-40BD-A776-7396AF1685C6}"/>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07020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Written content with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7750627" y="1299668"/>
            <a:ext cx="3853768" cy="5237145"/>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5D524D4B-FF56-4544-B684-2C32BDD94BF2}"/>
              </a:ext>
            </a:extLst>
          </p:cNvPr>
          <p:cNvSpPr>
            <a:spLocks noGrp="1"/>
          </p:cNvSpPr>
          <p:nvPr>
            <p:ph sz="half" idx="1" hasCustomPrompt="1"/>
          </p:nvPr>
        </p:nvSpPr>
        <p:spPr>
          <a:xfrm>
            <a:off x="274186" y="1299668"/>
            <a:ext cx="7273243" cy="5237145"/>
          </a:xfrm>
          <a:prstGeom prst="rect">
            <a:avLst/>
          </a:prstGeom>
        </p:spPr>
        <p:txBody>
          <a:bodyPr/>
          <a:lstStyle>
            <a:lvl1pPr marL="0" indent="0">
              <a:lnSpc>
                <a:spcPct val="100000"/>
              </a:lnSpc>
              <a:spcAft>
                <a:spcPts val="600"/>
              </a:spcAft>
              <a:buNone/>
              <a:defRPr sz="2400" spc="0" baseline="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pic>
        <p:nvPicPr>
          <p:cNvPr id="2" name="Picture 1" descr="A close up of a logo&#10;&#10;Description automatically generated">
            <a:extLst>
              <a:ext uri="{FF2B5EF4-FFF2-40B4-BE49-F238E27FC236}">
                <a16:creationId xmlns:a16="http://schemas.microsoft.com/office/drawing/2014/main" id="{8B622D50-851C-483E-A11A-12AEC0B702FB}"/>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
        <p:nvSpPr>
          <p:cNvPr id="11" name="Title 4">
            <a:extLst>
              <a:ext uri="{FF2B5EF4-FFF2-40B4-BE49-F238E27FC236}">
                <a16:creationId xmlns:a16="http://schemas.microsoft.com/office/drawing/2014/main" id="{02FB5D3D-C1D3-412D-9AA4-424532B1165A}"/>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250393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Written content with imag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74186" y="1291774"/>
            <a:ext cx="3853768" cy="5237141"/>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68F2DEF2-3B6C-4290-8459-868C83473F69}"/>
              </a:ext>
            </a:extLst>
          </p:cNvPr>
          <p:cNvSpPr>
            <a:spLocks noGrp="1"/>
          </p:cNvSpPr>
          <p:nvPr>
            <p:ph sz="half" idx="1" hasCustomPrompt="1"/>
          </p:nvPr>
        </p:nvSpPr>
        <p:spPr>
          <a:xfrm>
            <a:off x="4331151" y="1291774"/>
            <a:ext cx="7273243" cy="5237145"/>
          </a:xfrm>
          <a:prstGeom prst="rect">
            <a:avLst/>
          </a:prstGeom>
        </p:spPr>
        <p:txBody>
          <a:bodyPr/>
          <a:lstStyle>
            <a:lvl1pPr marL="0" indent="0">
              <a:lnSpc>
                <a:spcPct val="100000"/>
              </a:lnSpc>
              <a:spcAft>
                <a:spcPts val="600"/>
              </a:spcAft>
              <a:buNone/>
              <a:defRPr sz="2400" spc="0" baseline="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pic>
        <p:nvPicPr>
          <p:cNvPr id="2" name="Picture 1" descr="A close up of a logo&#10;&#10;Description automatically generated">
            <a:extLst>
              <a:ext uri="{FF2B5EF4-FFF2-40B4-BE49-F238E27FC236}">
                <a16:creationId xmlns:a16="http://schemas.microsoft.com/office/drawing/2014/main" id="{D41CB988-A626-4DC2-B04C-F73105853507}"/>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
        <p:nvSpPr>
          <p:cNvPr id="11" name="Title 4">
            <a:extLst>
              <a:ext uri="{FF2B5EF4-FFF2-40B4-BE49-F238E27FC236}">
                <a16:creationId xmlns:a16="http://schemas.microsoft.com/office/drawing/2014/main" id="{4E8384D1-7366-43E8-9445-318AE10BCBD2}"/>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36578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ritten content with portrait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9A8-42D1-43E0-B373-1CF438695C8B}"/>
              </a:ext>
            </a:extLst>
          </p:cNvPr>
          <p:cNvSpPr>
            <a:spLocks noGrp="1"/>
          </p:cNvSpPr>
          <p:nvPr>
            <p:ph sz="half" idx="1" hasCustomPrompt="1"/>
          </p:nvPr>
        </p:nvSpPr>
        <p:spPr>
          <a:xfrm>
            <a:off x="274188" y="1374802"/>
            <a:ext cx="3934956" cy="5293857"/>
          </a:xfrm>
          <a:prstGeom prst="rect">
            <a:avLst/>
          </a:prstGeom>
        </p:spPr>
        <p:txBody>
          <a:bodyPr/>
          <a:lstStyle>
            <a:lvl1pPr marL="0" indent="0">
              <a:buNone/>
              <a:defRPr sz="240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GB" sz="2800">
                <a:latin typeface="Arial" charset="0"/>
                <a:ea typeface="Arial" charset="0"/>
                <a:cs typeface="Arial" charset="0"/>
              </a:rPr>
              <a:t>Your text here</a:t>
            </a:r>
            <a:endParaRPr lang="en-US" sz="2800">
              <a:latin typeface="Arial" charset="0"/>
              <a:ea typeface="Arial" charset="0"/>
              <a:cs typeface="Arial" charset="0"/>
            </a:endParaRPr>
          </a:p>
        </p:txBody>
      </p:sp>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4441374" y="1374803"/>
            <a:ext cx="7302270" cy="3695550"/>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5AEF8EB5-4A0B-4AFA-8D5D-CCAB0B54457C}"/>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
        <p:nvSpPr>
          <p:cNvPr id="11" name="Title 4">
            <a:extLst>
              <a:ext uri="{FF2B5EF4-FFF2-40B4-BE49-F238E27FC236}">
                <a16:creationId xmlns:a16="http://schemas.microsoft.com/office/drawing/2014/main" id="{CE040B01-9E3E-489B-A071-EB1FEF51B6EC}"/>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161087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ual images with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Picture Placeholder 5">
            <a:extLst>
              <a:ext uri="{FF2B5EF4-FFF2-40B4-BE49-F238E27FC236}">
                <a16:creationId xmlns:a16="http://schemas.microsoft.com/office/drawing/2014/main" id="{5EFC347D-4F71-4EF6-B87B-F3CC73E67ADF}"/>
              </a:ext>
            </a:extLst>
          </p:cNvPr>
          <p:cNvSpPr>
            <a:spLocks noGrp="1"/>
          </p:cNvSpPr>
          <p:nvPr>
            <p:ph type="pic" sz="quarter" idx="11"/>
          </p:nvPr>
        </p:nvSpPr>
        <p:spPr>
          <a:xfrm>
            <a:off x="274186" y="1378864"/>
            <a:ext cx="5589585" cy="5281895"/>
          </a:xfrm>
          <a:prstGeom prst="rect">
            <a:avLst/>
          </a:prstGeom>
        </p:spPr>
        <p:txBody>
          <a:bodyPr/>
          <a:lstStyle/>
          <a:p>
            <a:endParaRPr lang="en-GB"/>
          </a:p>
        </p:txBody>
      </p:sp>
      <p:sp>
        <p:nvSpPr>
          <p:cNvPr id="8" name="Picture Placeholder 5">
            <a:extLst>
              <a:ext uri="{FF2B5EF4-FFF2-40B4-BE49-F238E27FC236}">
                <a16:creationId xmlns:a16="http://schemas.microsoft.com/office/drawing/2014/main" id="{636725CF-48F3-4BFB-ABD3-2D742F0A5EC4}"/>
              </a:ext>
            </a:extLst>
          </p:cNvPr>
          <p:cNvSpPr>
            <a:spLocks noGrp="1"/>
          </p:cNvSpPr>
          <p:nvPr>
            <p:ph type="pic" sz="quarter" idx="12"/>
          </p:nvPr>
        </p:nvSpPr>
        <p:spPr>
          <a:xfrm>
            <a:off x="6014810" y="1378864"/>
            <a:ext cx="5589585" cy="5267380"/>
          </a:xfrm>
          <a:prstGeom prst="rect">
            <a:avLst/>
          </a:prstGeom>
        </p:spPr>
        <p:txBody>
          <a:bodyPr/>
          <a:lstStyle/>
          <a:p>
            <a:endParaRPr lang="en-GB"/>
          </a:p>
        </p:txBody>
      </p:sp>
      <p:pic>
        <p:nvPicPr>
          <p:cNvPr id="2" name="Picture 1" descr="A close up of a logo&#10;&#10;Description automatically generated">
            <a:extLst>
              <a:ext uri="{FF2B5EF4-FFF2-40B4-BE49-F238E27FC236}">
                <a16:creationId xmlns:a16="http://schemas.microsoft.com/office/drawing/2014/main" id="{0CDF267E-ACE6-4C4A-A262-042E322C3EBF}"/>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
        <p:nvSpPr>
          <p:cNvPr id="12" name="Title 4">
            <a:extLst>
              <a:ext uri="{FF2B5EF4-FFF2-40B4-BE49-F238E27FC236}">
                <a16:creationId xmlns:a16="http://schemas.microsoft.com/office/drawing/2014/main" id="{76FFF551-55DC-4129-963C-8D749DF6A9E5}"/>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28220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32229" y="203200"/>
            <a:ext cx="11698513" cy="6400800"/>
          </a:xfrm>
          <a:prstGeom prst="rect">
            <a:avLst/>
          </a:prstGeom>
        </p:spPr>
        <p:txBody>
          <a:bodyPr/>
          <a:lstStyle/>
          <a:p>
            <a:endParaRPr lang="en-GB"/>
          </a:p>
        </p:txBody>
      </p:sp>
      <p:pic>
        <p:nvPicPr>
          <p:cNvPr id="2" name="Picture 1" descr="A close up of a logo&#10;&#10;Description automatically generated">
            <a:extLst>
              <a:ext uri="{FF2B5EF4-FFF2-40B4-BE49-F238E27FC236}">
                <a16:creationId xmlns:a16="http://schemas.microsoft.com/office/drawing/2014/main" id="{01F0CC02-BBCC-4B0B-B8DE-18CF5D7BFBFC}"/>
              </a:ext>
            </a:extLst>
          </p:cNvPr>
          <p:cNvPicPr>
            <a:picLocks noChangeAspect="1"/>
          </p:cNvPicPr>
          <p:nvPr userDrawn="1"/>
        </p:nvPicPr>
        <p:blipFill rotWithShape="1">
          <a:blip r:embed="rId2" cstate="email">
            <a:duotone>
              <a:schemeClr val="accent1">
                <a:shade val="45000"/>
                <a:satMod val="135000"/>
              </a:schemeClr>
              <a:prstClr val="white"/>
            </a:duotone>
            <a:alphaModFix amt="4000"/>
            <a:extLst>
              <a:ext uri="{28A0092B-C50C-407E-A947-70E740481C1C}">
                <a14:useLocalDpi xmlns:a14="http://schemas.microsoft.com/office/drawing/2010/main"/>
              </a:ext>
            </a:extLst>
          </a:blip>
          <a:srcRect/>
          <a:stretch/>
        </p:blipFill>
        <p:spPr>
          <a:xfrm>
            <a:off x="7587333" y="0"/>
            <a:ext cx="4604668" cy="4484897"/>
          </a:xfrm>
          <a:prstGeom prst="rect">
            <a:avLst/>
          </a:prstGeom>
        </p:spPr>
      </p:pic>
    </p:spTree>
    <p:extLst>
      <p:ext uri="{BB962C8B-B14F-4D97-AF65-F5344CB8AC3E}">
        <p14:creationId xmlns:p14="http://schemas.microsoft.com/office/powerpoint/2010/main" val="171476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E1715BE-AA81-488A-AE35-46A0DD462725}"/>
              </a:ext>
            </a:extLst>
          </p:cNvPr>
          <p:cNvSpPr txBox="1"/>
          <p:nvPr userDrawn="1"/>
        </p:nvSpPr>
        <p:spPr>
          <a:xfrm>
            <a:off x="8553450" y="5688688"/>
            <a:ext cx="3390900" cy="1015663"/>
          </a:xfrm>
          <a:prstGeom prst="rect">
            <a:avLst/>
          </a:prstGeom>
          <a:noFill/>
        </p:spPr>
        <p:txBody>
          <a:bodyPr wrap="square" rtlCol="0">
            <a:spAutoFit/>
          </a:bodyPr>
          <a:lstStyle/>
          <a:p>
            <a:pPr algn="r"/>
            <a:r>
              <a:rPr lang="en-US" sz="1200"/>
              <a:t>University of Leeds </a:t>
            </a:r>
          </a:p>
          <a:p>
            <a:pPr algn="r"/>
            <a:r>
              <a:rPr lang="en-US" sz="1200"/>
              <a:t>Leeds, United Kingdom </a:t>
            </a:r>
          </a:p>
          <a:p>
            <a:pPr algn="r"/>
            <a:r>
              <a:rPr lang="en-US" sz="1200"/>
              <a:t>LS2 9JT </a:t>
            </a:r>
          </a:p>
          <a:p>
            <a:pPr algn="r"/>
            <a:r>
              <a:rPr lang="en-US" sz="1200"/>
              <a:t>0113 243 1751 </a:t>
            </a:r>
          </a:p>
          <a:p>
            <a:pPr algn="r"/>
            <a:r>
              <a:rPr lang="en-US" sz="1200"/>
              <a:t>www.leeds.ac.uk</a:t>
            </a:r>
            <a:endParaRPr lang="en-GB" sz="1200"/>
          </a:p>
        </p:txBody>
      </p:sp>
      <p:pic>
        <p:nvPicPr>
          <p:cNvPr id="8" name="Picture 7">
            <a:extLst>
              <a:ext uri="{FF2B5EF4-FFF2-40B4-BE49-F238E27FC236}">
                <a16:creationId xmlns:a16="http://schemas.microsoft.com/office/drawing/2014/main" id="{20092619-239C-4006-94CD-CFCA43205C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A51CCF07-091F-4D44-8CF0-9A7CF6AAA5A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4991113"/>
            <a:ext cx="2334321" cy="665316"/>
          </a:xfrm>
          <a:prstGeom prst="rect">
            <a:avLst/>
          </a:prstGeom>
        </p:spPr>
      </p:pic>
      <p:cxnSp>
        <p:nvCxnSpPr>
          <p:cNvPr id="15" name="Straight Connector 14">
            <a:extLst>
              <a:ext uri="{FF2B5EF4-FFF2-40B4-BE49-F238E27FC236}">
                <a16:creationId xmlns:a16="http://schemas.microsoft.com/office/drawing/2014/main" id="{A36D1435-7E1E-45E0-8DA3-9A2781F437B6}"/>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A3213E6E-24CA-4FA6-8FEC-4ADF6FD3C709}"/>
              </a:ext>
            </a:extLst>
          </p:cNvPr>
          <p:cNvPicPr>
            <a:picLocks noChangeAspect="1"/>
          </p:cNvPicPr>
          <p:nvPr userDrawn="1"/>
        </p:nvPicPr>
        <p:blipFill rotWithShape="1">
          <a:blip r:embed="rId4" cstate="email">
            <a:lum bright="70000" contrast="-70000"/>
            <a:alphaModFix amt="60000"/>
            <a:extLst>
              <a:ext uri="{28A0092B-C50C-407E-A947-70E740481C1C}">
                <a14:useLocalDpi xmlns:a14="http://schemas.microsoft.com/office/drawing/2010/main"/>
              </a:ext>
            </a:extLst>
          </a:blip>
          <a:srcRect/>
          <a:stretch/>
        </p:blipFill>
        <p:spPr>
          <a:xfrm>
            <a:off x="7587333" y="0"/>
            <a:ext cx="4604668" cy="4484897"/>
          </a:xfrm>
          <a:prstGeom prst="rect">
            <a:avLst/>
          </a:prstGeom>
        </p:spPr>
      </p:pic>
    </p:spTree>
    <p:extLst>
      <p:ext uri="{BB962C8B-B14F-4D97-AF65-F5344CB8AC3E}">
        <p14:creationId xmlns:p14="http://schemas.microsoft.com/office/powerpoint/2010/main" val="115422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BBEB31-6A76-4BFD-A881-217397729E32}"/>
              </a:ext>
            </a:extLst>
          </p:cNvPr>
          <p:cNvSpPr>
            <a:spLocks noGrp="1"/>
          </p:cNvSpPr>
          <p:nvPr>
            <p:ph type="ctrTitle"/>
          </p:nvPr>
        </p:nvSpPr>
        <p:spPr>
          <a:xfrm>
            <a:off x="408879" y="1178350"/>
            <a:ext cx="9144000" cy="2250649"/>
          </a:xfrm>
          <a:prstGeom prst="rect">
            <a:avLst/>
          </a:prstGeom>
        </p:spPr>
        <p:txBody>
          <a:bodyPr anchor="ctr" anchorCtr="0"/>
          <a:lstStyle>
            <a:lvl1pPr algn="l">
              <a:defRPr sz="6000" b="1">
                <a:solidFill>
                  <a:srgbClr val="333333"/>
                </a:solidFill>
                <a:latin typeface="+mn-lt"/>
                <a:cs typeface="Arial" panose="020B0604020202020204" pitchFamily="34" charset="0"/>
              </a:defRPr>
            </a:lvl1pPr>
          </a:lstStyle>
          <a:p>
            <a:endParaRPr lang="en-GB"/>
          </a:p>
        </p:txBody>
      </p:sp>
      <p:sp>
        <p:nvSpPr>
          <p:cNvPr id="8" name="Subtitle 2">
            <a:extLst>
              <a:ext uri="{FF2B5EF4-FFF2-40B4-BE49-F238E27FC236}">
                <a16:creationId xmlns:a16="http://schemas.microsoft.com/office/drawing/2014/main" id="{1A2810A8-31A6-4B29-8238-D8DF586FD321}"/>
              </a:ext>
            </a:extLst>
          </p:cNvPr>
          <p:cNvSpPr>
            <a:spLocks noGrp="1"/>
          </p:cNvSpPr>
          <p:nvPr>
            <p:ph type="subTitle" idx="1" hasCustomPrompt="1"/>
          </p:nvPr>
        </p:nvSpPr>
        <p:spPr>
          <a:xfrm>
            <a:off x="408879" y="3535783"/>
            <a:ext cx="9144000" cy="1655762"/>
          </a:xfrm>
          <a:prstGeom prst="rect">
            <a:avLst/>
          </a:prstGeom>
        </p:spPr>
        <p:txBody>
          <a:bodyPr/>
          <a:lstStyle>
            <a:lvl1pPr marL="0" indent="0" algn="l">
              <a:buNone/>
              <a:defRPr sz="2400">
                <a:solidFill>
                  <a:srgbClr val="333333"/>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br>
              <a:rPr lang="en-US"/>
            </a:br>
            <a:r>
              <a:rPr lang="en-US"/>
              <a:t>Job role</a:t>
            </a:r>
            <a:br>
              <a:rPr lang="en-US"/>
            </a:br>
            <a:r>
              <a:rPr lang="en-US"/>
              <a:t>Contact</a:t>
            </a:r>
            <a:endParaRPr lang="en-GB"/>
          </a:p>
        </p:txBody>
      </p:sp>
      <p:pic>
        <p:nvPicPr>
          <p:cNvPr id="9" name="Picture 8">
            <a:extLst>
              <a:ext uri="{FF2B5EF4-FFF2-40B4-BE49-F238E27FC236}">
                <a16:creationId xmlns:a16="http://schemas.microsoft.com/office/drawing/2014/main" id="{2A28577C-0619-4F45-898C-1A6B13F58A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D80848B7-E4AC-4997-A040-6B8DD9A1041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5931952"/>
            <a:ext cx="2334321" cy="665316"/>
          </a:xfrm>
          <a:prstGeom prst="rect">
            <a:avLst/>
          </a:prstGeom>
        </p:spPr>
      </p:pic>
      <p:cxnSp>
        <p:nvCxnSpPr>
          <p:cNvPr id="12" name="Straight Connector 11">
            <a:extLst>
              <a:ext uri="{FF2B5EF4-FFF2-40B4-BE49-F238E27FC236}">
                <a16:creationId xmlns:a16="http://schemas.microsoft.com/office/drawing/2014/main" id="{639FB63D-F181-47F7-990A-BF67FBA63D05}"/>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916C5460-F30C-4CFF-B092-67578BB971FA}"/>
              </a:ext>
            </a:extLst>
          </p:cNvPr>
          <p:cNvPicPr>
            <a:picLocks noChangeAspect="1"/>
          </p:cNvPicPr>
          <p:nvPr userDrawn="1"/>
        </p:nvPicPr>
        <p:blipFill rotWithShape="1">
          <a:blip r:embed="rId4" cstate="email">
            <a:duotone>
              <a:schemeClr val="accent4">
                <a:shade val="45000"/>
                <a:satMod val="135000"/>
              </a:schemeClr>
              <a:prstClr val="white"/>
            </a:duotone>
            <a:alphaModFix amt="13000"/>
            <a:extLst>
              <a:ext uri="{28A0092B-C50C-407E-A947-70E740481C1C}">
                <a14:useLocalDpi xmlns:a14="http://schemas.microsoft.com/office/drawing/2010/main"/>
              </a:ext>
            </a:extLst>
          </a:blip>
          <a:srcRect r="19696"/>
          <a:stretch/>
        </p:blipFill>
        <p:spPr>
          <a:xfrm>
            <a:off x="7587332" y="-45884"/>
            <a:ext cx="4604668" cy="4530781"/>
          </a:xfrm>
          <a:prstGeom prst="rect">
            <a:avLst/>
          </a:prstGeom>
        </p:spPr>
      </p:pic>
    </p:spTree>
    <p:extLst>
      <p:ext uri="{BB962C8B-B14F-4D97-AF65-F5344CB8AC3E}">
        <p14:creationId xmlns:p14="http://schemas.microsoft.com/office/powerpoint/2010/main" val="261143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ritte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536FD643-4C12-4612-A182-66C61703CA33}"/>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
        <p:nvSpPr>
          <p:cNvPr id="7" name="Content Placeholder 2">
            <a:extLst>
              <a:ext uri="{FF2B5EF4-FFF2-40B4-BE49-F238E27FC236}">
                <a16:creationId xmlns:a16="http://schemas.microsoft.com/office/drawing/2014/main" id="{2D503B5D-61DF-4BE7-A2DF-E956FEF32E46}"/>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8" name="Title 4">
            <a:extLst>
              <a:ext uri="{FF2B5EF4-FFF2-40B4-BE49-F238E27FC236}">
                <a16:creationId xmlns:a16="http://schemas.microsoft.com/office/drawing/2014/main" id="{46EF4C4E-0975-4FEB-ABC6-922596376755}"/>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165695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ritten content with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7750627" y="1299668"/>
            <a:ext cx="3853768" cy="5237145"/>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5D524D4B-FF56-4544-B684-2C32BDD94BF2}"/>
              </a:ext>
            </a:extLst>
          </p:cNvPr>
          <p:cNvSpPr>
            <a:spLocks noGrp="1"/>
          </p:cNvSpPr>
          <p:nvPr>
            <p:ph sz="half" idx="1" hasCustomPrompt="1"/>
          </p:nvPr>
        </p:nvSpPr>
        <p:spPr>
          <a:xfrm>
            <a:off x="274186" y="1285154"/>
            <a:ext cx="7273243" cy="5237145"/>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pic>
        <p:nvPicPr>
          <p:cNvPr id="2" name="Picture 1" descr="A close up of a logo&#10;&#10;Description automatically generated">
            <a:extLst>
              <a:ext uri="{FF2B5EF4-FFF2-40B4-BE49-F238E27FC236}">
                <a16:creationId xmlns:a16="http://schemas.microsoft.com/office/drawing/2014/main" id="{2832837D-EA14-4285-BBD2-4C807D88417A}"/>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
        <p:nvSpPr>
          <p:cNvPr id="11" name="Title 4">
            <a:extLst>
              <a:ext uri="{FF2B5EF4-FFF2-40B4-BE49-F238E27FC236}">
                <a16:creationId xmlns:a16="http://schemas.microsoft.com/office/drawing/2014/main" id="{61C13C21-5994-4FA6-8109-1EDC544B0EE6}"/>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577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ritten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4A60F56-5768-4FE6-85E5-A1F602DE289B}"/>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cxnSp>
        <p:nvCxnSpPr>
          <p:cNvPr id="14" name="Straight Connector 13">
            <a:extLst>
              <a:ext uri="{FF2B5EF4-FFF2-40B4-BE49-F238E27FC236}">
                <a16:creationId xmlns:a16="http://schemas.microsoft.com/office/drawing/2014/main" id="{1670CAB0-CAE9-4778-8635-8F786494E1BF}"/>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EAAD898E-0408-4D2D-8A3D-98F4740C9138}"/>
              </a:ext>
            </a:extLst>
          </p:cNvPr>
          <p:cNvSpPr>
            <a:spLocks noGrp="1"/>
          </p:cNvSpPr>
          <p:nvPr>
            <p:ph sz="half" idx="10" hasCustomPrompt="1"/>
          </p:nvPr>
        </p:nvSpPr>
        <p:spPr>
          <a:xfrm>
            <a:off x="339013" y="1155922"/>
            <a:ext cx="10515600" cy="5230364"/>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GB" sz="2800">
                <a:latin typeface="Arial" charset="0"/>
                <a:ea typeface="Arial" charset="0"/>
                <a:cs typeface="Arial" charset="0"/>
              </a:rPr>
              <a:t>Choose a different style for your presentation or for individual slides by right clicking the slide on the left hand preview and choosing from the layout options. </a:t>
            </a:r>
            <a:r>
              <a:rPr lang="en-US" sz="2800">
                <a:latin typeface="Arial" charset="0"/>
                <a:ea typeface="Arial" charset="0"/>
                <a:cs typeface="Arial" charset="0"/>
              </a:rPr>
              <a:t>The rest of your text should be Calibri, at least size 28</a:t>
            </a:r>
          </a:p>
          <a:p>
            <a:r>
              <a:rPr lang="en-US" sz="2800">
                <a:latin typeface="Arial" charset="0"/>
                <a:ea typeface="Arial" charset="0"/>
                <a:cs typeface="Arial" charset="0"/>
              </a:rPr>
              <a:t>Bullet points should be used as below:</a:t>
            </a:r>
          </a:p>
          <a:p>
            <a:pPr marL="285750" indent="-285750">
              <a:buFont typeface="Arial" charset="0"/>
              <a:buChar char="•"/>
            </a:pPr>
            <a:r>
              <a:rPr lang="en-US" sz="2800">
                <a:latin typeface="Arial" charset="0"/>
                <a:ea typeface="Arial" charset="0"/>
                <a:cs typeface="Arial" charset="0"/>
              </a:rPr>
              <a:t>Bullet </a:t>
            </a:r>
          </a:p>
          <a:p>
            <a:pPr marL="285750" indent="-285750">
              <a:buFont typeface="Arial" charset="0"/>
              <a:buChar char="•"/>
            </a:pPr>
            <a:r>
              <a:rPr lang="en-US" sz="2800">
                <a:latin typeface="Arial" charset="0"/>
                <a:ea typeface="Arial" charset="0"/>
                <a:cs typeface="Arial" charset="0"/>
              </a:rPr>
              <a:t>Bullet</a:t>
            </a:r>
          </a:p>
          <a:p>
            <a:pPr marL="285750" indent="-285750">
              <a:buFont typeface="Arial" charset="0"/>
              <a:buChar char="•"/>
            </a:pPr>
            <a:r>
              <a:rPr lang="en-US" sz="2800">
                <a:latin typeface="Arial" charset="0"/>
                <a:ea typeface="Arial" charset="0"/>
                <a:cs typeface="Arial" charset="0"/>
              </a:rPr>
              <a:t>Bullet</a:t>
            </a:r>
          </a:p>
          <a:p>
            <a:r>
              <a:rPr lang="en-GB" altLang="en-US" sz="2800">
                <a:latin typeface="Arial" charset="0"/>
                <a:ea typeface="Arial" charset="0"/>
                <a:cs typeface="Arial" charset="0"/>
              </a:rPr>
              <a:t>For maximum impact, avoid overcrowding slides - limit your points to a maximum of 6 per page</a:t>
            </a:r>
          </a:p>
        </p:txBody>
      </p:sp>
      <p:sp>
        <p:nvSpPr>
          <p:cNvPr id="5" name="Title 4">
            <a:extLst>
              <a:ext uri="{FF2B5EF4-FFF2-40B4-BE49-F238E27FC236}">
                <a16:creationId xmlns:a16="http://schemas.microsoft.com/office/drawing/2014/main" id="{D58D5CA0-E052-45D9-A008-54E8D026F5B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79718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ritten content with image left">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588F325-3E9F-4346-8A44-F197A462F6A6}"/>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74186" y="1291774"/>
            <a:ext cx="3853768" cy="5237143"/>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68F2DEF2-3B6C-4290-8459-868C83473F69}"/>
              </a:ext>
            </a:extLst>
          </p:cNvPr>
          <p:cNvSpPr>
            <a:spLocks noGrp="1"/>
          </p:cNvSpPr>
          <p:nvPr>
            <p:ph sz="half" idx="1" hasCustomPrompt="1"/>
          </p:nvPr>
        </p:nvSpPr>
        <p:spPr>
          <a:xfrm>
            <a:off x="4331151" y="1291774"/>
            <a:ext cx="7273243" cy="5237145"/>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sp>
        <p:nvSpPr>
          <p:cNvPr id="11" name="Title 4">
            <a:extLst>
              <a:ext uri="{FF2B5EF4-FFF2-40B4-BE49-F238E27FC236}">
                <a16:creationId xmlns:a16="http://schemas.microsoft.com/office/drawing/2014/main" id="{7417F99E-C19E-4D74-B775-CC50142999B6}"/>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282138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ritten content with portrait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9A8-42D1-43E0-B373-1CF438695C8B}"/>
              </a:ext>
            </a:extLst>
          </p:cNvPr>
          <p:cNvSpPr>
            <a:spLocks noGrp="1"/>
          </p:cNvSpPr>
          <p:nvPr>
            <p:ph sz="half" idx="1" hasCustomPrompt="1"/>
          </p:nvPr>
        </p:nvSpPr>
        <p:spPr>
          <a:xfrm>
            <a:off x="274188" y="1374802"/>
            <a:ext cx="3934956" cy="5293857"/>
          </a:xfrm>
          <a:prstGeom prst="rect">
            <a:avLst/>
          </a:prstGeom>
        </p:spPr>
        <p:txBody>
          <a:bodyPr/>
          <a:lstStyle>
            <a:lvl1pPr marL="0" indent="0">
              <a:buNone/>
              <a:defRPr sz="240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GB" sz="2800">
                <a:latin typeface="Arial" charset="0"/>
                <a:ea typeface="Arial" charset="0"/>
                <a:cs typeface="Arial" charset="0"/>
              </a:rPr>
              <a:t>Your text here</a:t>
            </a:r>
            <a:endParaRPr lang="en-US" sz="2800">
              <a:latin typeface="Arial" charset="0"/>
              <a:ea typeface="Arial" charset="0"/>
              <a:cs typeface="Arial" charset="0"/>
            </a:endParaRPr>
          </a:p>
        </p:txBody>
      </p:sp>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4441374" y="1374803"/>
            <a:ext cx="7302270" cy="3695550"/>
          </a:xfrm>
          <a:prstGeom prst="rect">
            <a:avLst/>
          </a:prstGeom>
        </p:spPr>
        <p:txBody>
          <a:bodyPr/>
          <a:lstStyle/>
          <a:p>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308658D6-B387-44DF-B096-362FAE98521D}"/>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
        <p:nvSpPr>
          <p:cNvPr id="11" name="Title 4">
            <a:extLst>
              <a:ext uri="{FF2B5EF4-FFF2-40B4-BE49-F238E27FC236}">
                <a16:creationId xmlns:a16="http://schemas.microsoft.com/office/drawing/2014/main" id="{1CF7C689-6260-4865-97C6-37ECFADA8EE8}"/>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357502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ual images with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Picture Placeholder 5">
            <a:extLst>
              <a:ext uri="{FF2B5EF4-FFF2-40B4-BE49-F238E27FC236}">
                <a16:creationId xmlns:a16="http://schemas.microsoft.com/office/drawing/2014/main" id="{5EFC347D-4F71-4EF6-B87B-F3CC73E67ADF}"/>
              </a:ext>
            </a:extLst>
          </p:cNvPr>
          <p:cNvSpPr>
            <a:spLocks noGrp="1"/>
          </p:cNvSpPr>
          <p:nvPr>
            <p:ph type="pic" sz="quarter" idx="11"/>
          </p:nvPr>
        </p:nvSpPr>
        <p:spPr>
          <a:xfrm>
            <a:off x="274186" y="1378864"/>
            <a:ext cx="5589585" cy="5281895"/>
          </a:xfrm>
          <a:prstGeom prst="rect">
            <a:avLst/>
          </a:prstGeom>
        </p:spPr>
        <p:txBody>
          <a:bodyPr/>
          <a:lstStyle/>
          <a:p>
            <a:endParaRPr lang="en-GB"/>
          </a:p>
        </p:txBody>
      </p:sp>
      <p:sp>
        <p:nvSpPr>
          <p:cNvPr id="8" name="Picture Placeholder 5">
            <a:extLst>
              <a:ext uri="{FF2B5EF4-FFF2-40B4-BE49-F238E27FC236}">
                <a16:creationId xmlns:a16="http://schemas.microsoft.com/office/drawing/2014/main" id="{636725CF-48F3-4BFB-ABD3-2D742F0A5EC4}"/>
              </a:ext>
            </a:extLst>
          </p:cNvPr>
          <p:cNvSpPr>
            <a:spLocks noGrp="1"/>
          </p:cNvSpPr>
          <p:nvPr>
            <p:ph type="pic" sz="quarter" idx="12"/>
          </p:nvPr>
        </p:nvSpPr>
        <p:spPr>
          <a:xfrm>
            <a:off x="6014810" y="1378864"/>
            <a:ext cx="5589585" cy="5267380"/>
          </a:xfrm>
          <a:prstGeom prst="rect">
            <a:avLst/>
          </a:prstGeom>
        </p:spPr>
        <p:txBody>
          <a:bodyPr/>
          <a:lstStyle/>
          <a:p>
            <a:endParaRPr lang="en-GB"/>
          </a:p>
        </p:txBody>
      </p:sp>
      <p:pic>
        <p:nvPicPr>
          <p:cNvPr id="2" name="Picture 1" descr="A close up of a logo&#10;&#10;Description automatically generated">
            <a:extLst>
              <a:ext uri="{FF2B5EF4-FFF2-40B4-BE49-F238E27FC236}">
                <a16:creationId xmlns:a16="http://schemas.microsoft.com/office/drawing/2014/main" id="{88E3BF61-9962-4BEE-960B-C256718CFD1A}"/>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
        <p:nvSpPr>
          <p:cNvPr id="12" name="Title 4">
            <a:extLst>
              <a:ext uri="{FF2B5EF4-FFF2-40B4-BE49-F238E27FC236}">
                <a16:creationId xmlns:a16="http://schemas.microsoft.com/office/drawing/2014/main" id="{CAC18897-6A47-491D-848D-A2E5FA26202D}"/>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80522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32229" y="203200"/>
            <a:ext cx="11698513" cy="6400800"/>
          </a:xfrm>
          <a:prstGeom prst="rect">
            <a:avLst/>
          </a:prstGeom>
        </p:spPr>
        <p:txBody>
          <a:bodyPr/>
          <a:lstStyle/>
          <a:p>
            <a:endParaRPr lang="en-GB"/>
          </a:p>
        </p:txBody>
      </p:sp>
      <p:pic>
        <p:nvPicPr>
          <p:cNvPr id="3" name="Picture 2" descr="A close up of a logo&#10;&#10;Description automatically generated">
            <a:extLst>
              <a:ext uri="{FF2B5EF4-FFF2-40B4-BE49-F238E27FC236}">
                <a16:creationId xmlns:a16="http://schemas.microsoft.com/office/drawing/2014/main" id="{34F9F4AD-0D3C-41AB-806D-0D9BC4279156}"/>
              </a:ext>
            </a:extLst>
          </p:cNvPr>
          <p:cNvPicPr>
            <a:picLocks noChangeAspect="1"/>
          </p:cNvPicPr>
          <p:nvPr userDrawn="1"/>
        </p:nvPicPr>
        <p:blipFill rotWithShape="1">
          <a:blip r:embed="rId2" cstate="email">
            <a:duotone>
              <a:schemeClr val="accent4">
                <a:shade val="45000"/>
                <a:satMod val="135000"/>
              </a:schemeClr>
              <a:prstClr val="white"/>
            </a:duotone>
            <a:alphaModFix amt="4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Tree>
    <p:extLst>
      <p:ext uri="{BB962C8B-B14F-4D97-AF65-F5344CB8AC3E}">
        <p14:creationId xmlns:p14="http://schemas.microsoft.com/office/powerpoint/2010/main" val="3107519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E1715BE-AA81-488A-AE35-46A0DD462725}"/>
              </a:ext>
            </a:extLst>
          </p:cNvPr>
          <p:cNvSpPr txBox="1"/>
          <p:nvPr userDrawn="1"/>
        </p:nvSpPr>
        <p:spPr>
          <a:xfrm>
            <a:off x="8553450" y="5688688"/>
            <a:ext cx="3390900" cy="1015663"/>
          </a:xfrm>
          <a:prstGeom prst="rect">
            <a:avLst/>
          </a:prstGeom>
          <a:noFill/>
        </p:spPr>
        <p:txBody>
          <a:bodyPr wrap="square" rtlCol="0">
            <a:spAutoFit/>
          </a:bodyPr>
          <a:lstStyle/>
          <a:p>
            <a:pPr algn="r"/>
            <a:r>
              <a:rPr lang="en-US" sz="1200"/>
              <a:t>University of Leeds </a:t>
            </a:r>
          </a:p>
          <a:p>
            <a:pPr algn="r"/>
            <a:r>
              <a:rPr lang="en-US" sz="1200"/>
              <a:t>Leeds, United Kingdom </a:t>
            </a:r>
          </a:p>
          <a:p>
            <a:pPr algn="r"/>
            <a:r>
              <a:rPr lang="en-US" sz="1200"/>
              <a:t>LS2 9JT </a:t>
            </a:r>
          </a:p>
          <a:p>
            <a:pPr algn="r"/>
            <a:r>
              <a:rPr lang="en-US" sz="1200"/>
              <a:t>0113 243 1751 </a:t>
            </a:r>
          </a:p>
          <a:p>
            <a:pPr algn="r"/>
            <a:r>
              <a:rPr lang="en-US" sz="1200"/>
              <a:t>www.leeds.ac.uk</a:t>
            </a:r>
            <a:endParaRPr lang="en-GB" sz="1200"/>
          </a:p>
        </p:txBody>
      </p:sp>
      <p:pic>
        <p:nvPicPr>
          <p:cNvPr id="8" name="Picture 7">
            <a:extLst>
              <a:ext uri="{FF2B5EF4-FFF2-40B4-BE49-F238E27FC236}">
                <a16:creationId xmlns:a16="http://schemas.microsoft.com/office/drawing/2014/main" id="{20092619-239C-4006-94CD-CFCA43205C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A51CCF07-091F-4D44-8CF0-9A7CF6AAA5A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4991113"/>
            <a:ext cx="2334321" cy="665316"/>
          </a:xfrm>
          <a:prstGeom prst="rect">
            <a:avLst/>
          </a:prstGeom>
        </p:spPr>
      </p:pic>
      <p:cxnSp>
        <p:nvCxnSpPr>
          <p:cNvPr id="15" name="Straight Connector 14">
            <a:extLst>
              <a:ext uri="{FF2B5EF4-FFF2-40B4-BE49-F238E27FC236}">
                <a16:creationId xmlns:a16="http://schemas.microsoft.com/office/drawing/2014/main" id="{A36D1435-7E1E-45E0-8DA3-9A2781F437B6}"/>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416FCC74-41D1-483F-AC8F-2DD4F6D538FF}"/>
              </a:ext>
            </a:extLst>
          </p:cNvPr>
          <p:cNvPicPr>
            <a:picLocks noChangeAspect="1"/>
          </p:cNvPicPr>
          <p:nvPr userDrawn="1"/>
        </p:nvPicPr>
        <p:blipFill rotWithShape="1">
          <a:blip r:embed="rId4" cstate="email">
            <a:lum bright="70000" contrast="-70000"/>
            <a:alphaModFix amt="60000"/>
            <a:extLst>
              <a:ext uri="{28A0092B-C50C-407E-A947-70E740481C1C}">
                <a14:useLocalDpi xmlns:a14="http://schemas.microsoft.com/office/drawing/2010/main"/>
              </a:ext>
            </a:extLst>
          </a:blip>
          <a:srcRect r="16113"/>
          <a:stretch/>
        </p:blipFill>
        <p:spPr>
          <a:xfrm>
            <a:off x="7381875" y="0"/>
            <a:ext cx="4810125" cy="4530781"/>
          </a:xfrm>
          <a:prstGeom prst="rect">
            <a:avLst/>
          </a:prstGeom>
        </p:spPr>
      </p:pic>
    </p:spTree>
    <p:extLst>
      <p:ext uri="{BB962C8B-B14F-4D97-AF65-F5344CB8AC3E}">
        <p14:creationId xmlns:p14="http://schemas.microsoft.com/office/powerpoint/2010/main" val="45713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ten content with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7750627" y="1299668"/>
            <a:ext cx="3853768" cy="5237145"/>
          </a:xfrm>
          <a:prstGeom prst="rect">
            <a:avLst/>
          </a:prstGeom>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5D524D4B-FF56-4544-B684-2C32BDD94BF2}"/>
              </a:ext>
            </a:extLst>
          </p:cNvPr>
          <p:cNvSpPr>
            <a:spLocks noGrp="1"/>
          </p:cNvSpPr>
          <p:nvPr>
            <p:ph sz="half" idx="1" hasCustomPrompt="1"/>
          </p:nvPr>
        </p:nvSpPr>
        <p:spPr>
          <a:xfrm>
            <a:off x="274186" y="1299668"/>
            <a:ext cx="7273243" cy="5237145"/>
          </a:xfrm>
          <a:prstGeom prst="rect">
            <a:avLst/>
          </a:prstGeom>
        </p:spPr>
        <p:txBody>
          <a:bodyPr/>
          <a:lstStyle>
            <a:lvl1pPr marL="0" indent="0">
              <a:lnSpc>
                <a:spcPct val="100000"/>
              </a:lnSpc>
              <a:spcAft>
                <a:spcPts val="600"/>
              </a:spcAft>
              <a:buNone/>
              <a:defRPr sz="2400" spc="0" baseline="0">
                <a:solidFill>
                  <a:srgbClr val="333333"/>
                </a:solidFill>
                <a:latin typeface="+mn-lt"/>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pic>
        <p:nvPicPr>
          <p:cNvPr id="2" name="Picture 1" descr="A close up of a logo&#10;&#10;Description automatically generated">
            <a:extLst>
              <a:ext uri="{FF2B5EF4-FFF2-40B4-BE49-F238E27FC236}">
                <a16:creationId xmlns:a16="http://schemas.microsoft.com/office/drawing/2014/main" id="{9078BE89-C149-4648-AA65-9C64C1D068E6}"/>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sp>
        <p:nvSpPr>
          <p:cNvPr id="14" name="Title 4">
            <a:extLst>
              <a:ext uri="{FF2B5EF4-FFF2-40B4-BE49-F238E27FC236}">
                <a16:creationId xmlns:a16="http://schemas.microsoft.com/office/drawing/2014/main" id="{434D42FE-BE1C-4A7C-9464-76A07D29DFC2}"/>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339239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ten content with imag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74186" y="1291774"/>
            <a:ext cx="3853768" cy="5237143"/>
          </a:xfrm>
          <a:prstGeom prst="rect">
            <a:avLst/>
          </a:prstGeom>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68F2DEF2-3B6C-4290-8459-868C83473F69}"/>
              </a:ext>
            </a:extLst>
          </p:cNvPr>
          <p:cNvSpPr>
            <a:spLocks noGrp="1"/>
          </p:cNvSpPr>
          <p:nvPr>
            <p:ph sz="half" idx="1" hasCustomPrompt="1"/>
          </p:nvPr>
        </p:nvSpPr>
        <p:spPr>
          <a:xfrm>
            <a:off x="4331151" y="1291774"/>
            <a:ext cx="7273243" cy="5237145"/>
          </a:xfrm>
          <a:prstGeom prst="rect">
            <a:avLst/>
          </a:prstGeom>
        </p:spPr>
        <p:txBody>
          <a:bodyPr/>
          <a:lstStyle>
            <a:lvl1pPr marL="0" indent="0">
              <a:lnSpc>
                <a:spcPct val="100000"/>
              </a:lnSpc>
              <a:spcAft>
                <a:spcPts val="600"/>
              </a:spcAft>
              <a:buNone/>
              <a:defRPr sz="2400" spc="0" baseline="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US" sz="2800">
                <a:latin typeface="Arial" charset="0"/>
                <a:ea typeface="Arial" charset="0"/>
                <a:cs typeface="Arial" charset="0"/>
              </a:rPr>
              <a:t>The rest of your text should be Calibri, at least size 28</a:t>
            </a:r>
          </a:p>
        </p:txBody>
      </p:sp>
      <p:pic>
        <p:nvPicPr>
          <p:cNvPr id="2" name="Picture 1" descr="A close up of a logo&#10;&#10;Description automatically generated">
            <a:extLst>
              <a:ext uri="{FF2B5EF4-FFF2-40B4-BE49-F238E27FC236}">
                <a16:creationId xmlns:a16="http://schemas.microsoft.com/office/drawing/2014/main" id="{58EC32B3-BB67-4A15-90E4-EED599F01F4F}"/>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sp>
        <p:nvSpPr>
          <p:cNvPr id="13" name="Title 4">
            <a:extLst>
              <a:ext uri="{FF2B5EF4-FFF2-40B4-BE49-F238E27FC236}">
                <a16:creationId xmlns:a16="http://schemas.microsoft.com/office/drawing/2014/main" id="{43E4D781-EC70-48FC-A7B1-1EEF5D1260C6}"/>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44520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ten content with portrait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9A8-42D1-43E0-B373-1CF438695C8B}"/>
              </a:ext>
            </a:extLst>
          </p:cNvPr>
          <p:cNvSpPr>
            <a:spLocks noGrp="1"/>
          </p:cNvSpPr>
          <p:nvPr>
            <p:ph sz="half" idx="1" hasCustomPrompt="1"/>
          </p:nvPr>
        </p:nvSpPr>
        <p:spPr>
          <a:xfrm>
            <a:off x="274188" y="1374802"/>
            <a:ext cx="3934956" cy="5293857"/>
          </a:xfrm>
          <a:prstGeom prst="rect">
            <a:avLst/>
          </a:prstGeom>
        </p:spPr>
        <p:txBody>
          <a:bodyPr/>
          <a:lstStyle>
            <a:lvl1pPr marL="0" indent="0">
              <a:buNone/>
              <a:defRPr sz="2400">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r>
              <a:rPr lang="en-GB" sz="2800">
                <a:latin typeface="Arial" charset="0"/>
                <a:ea typeface="Arial" charset="0"/>
                <a:cs typeface="Arial" charset="0"/>
              </a:rPr>
              <a:t>Your text here</a:t>
            </a:r>
            <a:endParaRPr lang="en-US" sz="2800">
              <a:latin typeface="Arial" charset="0"/>
              <a:ea typeface="Arial" charset="0"/>
              <a:cs typeface="Arial" charset="0"/>
            </a:endParaRPr>
          </a:p>
        </p:txBody>
      </p:sp>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4441374" y="1374803"/>
            <a:ext cx="7302270" cy="3695550"/>
          </a:xfrm>
          <a:prstGeom prst="rect">
            <a:avLst/>
          </a:prstGeom>
        </p:spPr>
        <p:txBody>
          <a:bodyPr/>
          <a:lstStyle/>
          <a:p>
            <a:r>
              <a:rPr lang="en-US"/>
              <a:t>Click icon to add picture</a:t>
            </a:r>
            <a:endParaRPr lang="en-GB"/>
          </a:p>
        </p:txBody>
      </p:sp>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FC09BD5B-AE72-4561-BE82-3924D87FF39C}"/>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sp>
        <p:nvSpPr>
          <p:cNvPr id="13" name="Title 4">
            <a:extLst>
              <a:ext uri="{FF2B5EF4-FFF2-40B4-BE49-F238E27FC236}">
                <a16:creationId xmlns:a16="http://schemas.microsoft.com/office/drawing/2014/main" id="{17EBAD7F-2651-45E3-8971-B5BA1E6DC941}"/>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54201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images with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0A96EA-5706-44BB-93FC-F78DB026D020}"/>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
        <p:nvSpPr>
          <p:cNvPr id="7" name="Picture Placeholder 5">
            <a:extLst>
              <a:ext uri="{FF2B5EF4-FFF2-40B4-BE49-F238E27FC236}">
                <a16:creationId xmlns:a16="http://schemas.microsoft.com/office/drawing/2014/main" id="{5EFC347D-4F71-4EF6-B87B-F3CC73E67ADF}"/>
              </a:ext>
            </a:extLst>
          </p:cNvPr>
          <p:cNvSpPr>
            <a:spLocks noGrp="1"/>
          </p:cNvSpPr>
          <p:nvPr>
            <p:ph type="pic" sz="quarter" idx="11"/>
          </p:nvPr>
        </p:nvSpPr>
        <p:spPr>
          <a:xfrm>
            <a:off x="274186" y="1378864"/>
            <a:ext cx="5589585" cy="5281895"/>
          </a:xfrm>
          <a:prstGeom prst="rect">
            <a:avLst/>
          </a:prstGeom>
        </p:spPr>
        <p:txBody>
          <a:bodyPr/>
          <a:lstStyle/>
          <a:p>
            <a:r>
              <a:rPr lang="en-US"/>
              <a:t>Click icon to add picture</a:t>
            </a:r>
            <a:endParaRPr lang="en-GB"/>
          </a:p>
        </p:txBody>
      </p:sp>
      <p:sp>
        <p:nvSpPr>
          <p:cNvPr id="8" name="Picture Placeholder 5">
            <a:extLst>
              <a:ext uri="{FF2B5EF4-FFF2-40B4-BE49-F238E27FC236}">
                <a16:creationId xmlns:a16="http://schemas.microsoft.com/office/drawing/2014/main" id="{636725CF-48F3-4BFB-ABD3-2D742F0A5EC4}"/>
              </a:ext>
            </a:extLst>
          </p:cNvPr>
          <p:cNvSpPr>
            <a:spLocks noGrp="1"/>
          </p:cNvSpPr>
          <p:nvPr>
            <p:ph type="pic" sz="quarter" idx="12"/>
          </p:nvPr>
        </p:nvSpPr>
        <p:spPr>
          <a:xfrm>
            <a:off x="6014810" y="1378864"/>
            <a:ext cx="5589585" cy="5267380"/>
          </a:xfrm>
          <a:prstGeom prst="rect">
            <a:avLst/>
          </a:prstGeom>
        </p:spPr>
        <p:txBody>
          <a:bodyPr/>
          <a:lstStyle/>
          <a:p>
            <a:r>
              <a:rPr lang="en-US"/>
              <a:t>Click icon to add picture</a:t>
            </a:r>
            <a:endParaRPr lang="en-GB"/>
          </a:p>
        </p:txBody>
      </p:sp>
      <p:pic>
        <p:nvPicPr>
          <p:cNvPr id="2" name="Picture 1" descr="A close up of a logo&#10;&#10;Description automatically generated">
            <a:extLst>
              <a:ext uri="{FF2B5EF4-FFF2-40B4-BE49-F238E27FC236}">
                <a16:creationId xmlns:a16="http://schemas.microsoft.com/office/drawing/2014/main" id="{F87E55CF-1FC7-443D-AB2E-245318C983C9}"/>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sp>
        <p:nvSpPr>
          <p:cNvPr id="13" name="Title 4">
            <a:extLst>
              <a:ext uri="{FF2B5EF4-FFF2-40B4-BE49-F238E27FC236}">
                <a16:creationId xmlns:a16="http://schemas.microsoft.com/office/drawing/2014/main" id="{42F0EF76-41AC-4425-A47F-B22AAF6C396E}"/>
              </a:ext>
            </a:extLst>
          </p:cNvPr>
          <p:cNvSpPr>
            <a:spLocks noGrp="1"/>
          </p:cNvSpPr>
          <p:nvPr>
            <p:ph type="title"/>
          </p:nvPr>
        </p:nvSpPr>
        <p:spPr>
          <a:xfrm>
            <a:off x="339013" y="132898"/>
            <a:ext cx="10515600" cy="766990"/>
          </a:xfrm>
          <a:prstGeom prst="rect">
            <a:avLst/>
          </a:prstGeom>
        </p:spPr>
        <p:txBody>
          <a:bodyPr>
            <a:normAutofit/>
          </a:bodyPr>
          <a:lstStyle/>
          <a:p>
            <a:r>
              <a:rPr lang="en-US"/>
              <a:t>Click to edit Master title style</a:t>
            </a:r>
            <a:endParaRPr lang="en-GB"/>
          </a:p>
        </p:txBody>
      </p:sp>
    </p:spTree>
    <p:extLst>
      <p:ext uri="{BB962C8B-B14F-4D97-AF65-F5344CB8AC3E}">
        <p14:creationId xmlns:p14="http://schemas.microsoft.com/office/powerpoint/2010/main" val="207558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2761E2-2117-44EA-8454-27B5BC6B653A}"/>
              </a:ext>
            </a:extLst>
          </p:cNvPr>
          <p:cNvSpPr>
            <a:spLocks noGrp="1"/>
          </p:cNvSpPr>
          <p:nvPr>
            <p:ph type="pic" sz="quarter" idx="10"/>
          </p:nvPr>
        </p:nvSpPr>
        <p:spPr>
          <a:xfrm>
            <a:off x="232229" y="203200"/>
            <a:ext cx="11698513" cy="6400800"/>
          </a:xfrm>
          <a:prstGeom prst="rect">
            <a:avLst/>
          </a:prstGeom>
        </p:spPr>
        <p:txBody>
          <a:bodyPr/>
          <a:lstStyle/>
          <a:p>
            <a:r>
              <a:rPr lang="en-US"/>
              <a:t>Click icon to add picture</a:t>
            </a:r>
            <a:endParaRPr lang="en-GB"/>
          </a:p>
        </p:txBody>
      </p:sp>
      <p:pic>
        <p:nvPicPr>
          <p:cNvPr id="2" name="Picture 1" descr="A close up of a logo&#10;&#10;Description automatically generated">
            <a:extLst>
              <a:ext uri="{FF2B5EF4-FFF2-40B4-BE49-F238E27FC236}">
                <a16:creationId xmlns:a16="http://schemas.microsoft.com/office/drawing/2014/main" id="{90C99C55-D22C-4440-8690-DDD0936910A9}"/>
              </a:ext>
            </a:extLst>
          </p:cNvPr>
          <p:cNvPicPr>
            <a:picLocks noChangeAspect="1"/>
          </p:cNvPicPr>
          <p:nvPr userDrawn="1"/>
        </p:nvPicPr>
        <p:blipFill rotWithShape="1">
          <a:blip r:embed="rId2" cstate="email">
            <a:duotone>
              <a:schemeClr val="accent6">
                <a:shade val="45000"/>
                <a:satMod val="135000"/>
              </a:schemeClr>
              <a:prstClr val="white"/>
            </a:duotone>
            <a:alphaModFix amt="4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spTree>
    <p:extLst>
      <p:ext uri="{BB962C8B-B14F-4D97-AF65-F5344CB8AC3E}">
        <p14:creationId xmlns:p14="http://schemas.microsoft.com/office/powerpoint/2010/main" val="238574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E1715BE-AA81-488A-AE35-46A0DD462725}"/>
              </a:ext>
            </a:extLst>
          </p:cNvPr>
          <p:cNvSpPr txBox="1"/>
          <p:nvPr userDrawn="1"/>
        </p:nvSpPr>
        <p:spPr>
          <a:xfrm>
            <a:off x="8553450" y="5688688"/>
            <a:ext cx="3390900" cy="1015663"/>
          </a:xfrm>
          <a:prstGeom prst="rect">
            <a:avLst/>
          </a:prstGeom>
          <a:noFill/>
        </p:spPr>
        <p:txBody>
          <a:bodyPr wrap="square" rtlCol="0">
            <a:spAutoFit/>
          </a:bodyPr>
          <a:lstStyle/>
          <a:p>
            <a:pPr algn="r" rtl="0" fontAlgn="base"/>
            <a:r>
              <a:rPr lang="en-US" sz="1200" b="0" i="0" u="none" strike="noStrike">
                <a:solidFill>
                  <a:srgbClr val="000000"/>
                </a:solidFill>
                <a:effectLst/>
                <a:latin typeface="Calibri" panose="020F0502020204030204" pitchFamily="34" charset="0"/>
              </a:rPr>
              <a:t>Leeds University Library</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r" rtl="0" fontAlgn="base"/>
            <a:r>
              <a:rPr lang="en-US" sz="1200" b="0" i="0" u="none" strike="noStrike">
                <a:solidFill>
                  <a:srgbClr val="000000"/>
                </a:solidFill>
                <a:effectLst/>
                <a:latin typeface="Calibri" panose="020F0502020204030204" pitchFamily="34" charset="0"/>
              </a:rPr>
              <a:t>Leeds, United Kingdom</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r" rtl="0" fontAlgn="base"/>
            <a:r>
              <a:rPr lang="en-US" sz="1200" b="0" i="0" u="none" strike="noStrike">
                <a:solidFill>
                  <a:srgbClr val="000000"/>
                </a:solidFill>
                <a:effectLst/>
                <a:latin typeface="Calibri" panose="020F0502020204030204" pitchFamily="34" charset="0"/>
              </a:rPr>
              <a:t>LS2 9JT</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r" rtl="0" fontAlgn="base"/>
            <a:r>
              <a:rPr lang="en-US" sz="1200" b="0" i="0" u="none" strike="noStrike">
                <a:solidFill>
                  <a:srgbClr val="000000"/>
                </a:solidFill>
                <a:effectLst/>
                <a:latin typeface="Calibri" panose="020F0502020204030204" pitchFamily="34" charset="0"/>
              </a:rPr>
              <a:t>Library no</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r" rtl="0" fontAlgn="base"/>
            <a:r>
              <a:rPr lang="en-US" sz="1200" b="0" i="0" u="none" strike="noStrike">
                <a:solidFill>
                  <a:srgbClr val="000000"/>
                </a:solidFill>
                <a:effectLst/>
                <a:latin typeface="Calibri" panose="020F0502020204030204" pitchFamily="34" charset="0"/>
              </a:rPr>
              <a:t>library.leeds.ac.uk</a:t>
            </a:r>
            <a:endParaRPr lang="en-GB" sz="1200" b="0" i="0">
              <a:solidFill>
                <a:srgbClr val="000000"/>
              </a:solidFill>
              <a:effectLst/>
              <a:latin typeface="Segoe UI" panose="020B0502040204020203" pitchFamily="34" charset="0"/>
            </a:endParaRPr>
          </a:p>
        </p:txBody>
      </p:sp>
      <p:pic>
        <p:nvPicPr>
          <p:cNvPr id="8" name="Picture 7">
            <a:extLst>
              <a:ext uri="{FF2B5EF4-FFF2-40B4-BE49-F238E27FC236}">
                <a16:creationId xmlns:a16="http://schemas.microsoft.com/office/drawing/2014/main" id="{20092619-239C-4006-94CD-CFCA43205C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A51CCF07-091F-4D44-8CF0-9A7CF6AAA5AE}"/>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4991113"/>
            <a:ext cx="2334321" cy="665316"/>
          </a:xfrm>
          <a:prstGeom prst="rect">
            <a:avLst/>
          </a:prstGeom>
        </p:spPr>
      </p:pic>
      <p:pic>
        <p:nvPicPr>
          <p:cNvPr id="14" name="Picture 13" descr="A close up of a logo&#10;&#10;Description automatically generated">
            <a:extLst>
              <a:ext uri="{FF2B5EF4-FFF2-40B4-BE49-F238E27FC236}">
                <a16:creationId xmlns:a16="http://schemas.microsoft.com/office/drawing/2014/main" id="{D4C94EB4-1C58-451D-82B0-DC1B4AD2B226}"/>
              </a:ext>
            </a:extLst>
          </p:cNvPr>
          <p:cNvPicPr>
            <a:picLocks noChangeAspect="1"/>
          </p:cNvPicPr>
          <p:nvPr userDrawn="1"/>
        </p:nvPicPr>
        <p:blipFill rotWithShape="1">
          <a:blip r:embed="rId4" cstate="email">
            <a:lum bright="70000" contrast="-70000"/>
            <a:alphaModFix amt="60000"/>
            <a:extLst>
              <a:ext uri="{28A0092B-C50C-407E-A947-70E740481C1C}">
                <a14:useLocalDpi xmlns:a14="http://schemas.microsoft.com/office/drawing/2010/main"/>
              </a:ext>
            </a:extLst>
          </a:blip>
          <a:srcRect/>
          <a:stretch/>
        </p:blipFill>
        <p:spPr>
          <a:xfrm rot="5400000">
            <a:off x="7745744" y="4882"/>
            <a:ext cx="4451137" cy="4441373"/>
          </a:xfrm>
          <a:prstGeom prst="rect">
            <a:avLst/>
          </a:prstGeom>
        </p:spPr>
      </p:pic>
      <p:cxnSp>
        <p:nvCxnSpPr>
          <p:cNvPr id="15" name="Straight Connector 14">
            <a:extLst>
              <a:ext uri="{FF2B5EF4-FFF2-40B4-BE49-F238E27FC236}">
                <a16:creationId xmlns:a16="http://schemas.microsoft.com/office/drawing/2014/main" id="{A36D1435-7E1E-45E0-8DA3-9A2781F437B6}"/>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954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BBEB31-6A76-4BFD-A881-217397729E32}"/>
              </a:ext>
            </a:extLst>
          </p:cNvPr>
          <p:cNvSpPr>
            <a:spLocks noGrp="1"/>
          </p:cNvSpPr>
          <p:nvPr>
            <p:ph type="ctrTitle"/>
          </p:nvPr>
        </p:nvSpPr>
        <p:spPr>
          <a:xfrm>
            <a:off x="408879" y="1178350"/>
            <a:ext cx="9144000" cy="2250649"/>
          </a:xfrm>
          <a:prstGeom prst="rect">
            <a:avLst/>
          </a:prstGeom>
        </p:spPr>
        <p:txBody>
          <a:bodyPr anchor="ctr" anchorCtr="0"/>
          <a:lstStyle>
            <a:lvl1pPr algn="l">
              <a:defRPr sz="6000" b="1">
                <a:solidFill>
                  <a:srgbClr val="333333"/>
                </a:solidFill>
                <a:latin typeface="+mn-lt"/>
                <a:cs typeface="Arial" panose="020B0604020202020204" pitchFamily="34" charset="0"/>
              </a:defRPr>
            </a:lvl1pPr>
          </a:lstStyle>
          <a:p>
            <a:endParaRPr lang="en-GB"/>
          </a:p>
        </p:txBody>
      </p:sp>
      <p:sp>
        <p:nvSpPr>
          <p:cNvPr id="8" name="Subtitle 2">
            <a:extLst>
              <a:ext uri="{FF2B5EF4-FFF2-40B4-BE49-F238E27FC236}">
                <a16:creationId xmlns:a16="http://schemas.microsoft.com/office/drawing/2014/main" id="{1A2810A8-31A6-4B29-8238-D8DF586FD321}"/>
              </a:ext>
            </a:extLst>
          </p:cNvPr>
          <p:cNvSpPr>
            <a:spLocks noGrp="1"/>
          </p:cNvSpPr>
          <p:nvPr>
            <p:ph type="subTitle" idx="1" hasCustomPrompt="1"/>
          </p:nvPr>
        </p:nvSpPr>
        <p:spPr>
          <a:xfrm>
            <a:off x="408879" y="3535783"/>
            <a:ext cx="9144000" cy="1655762"/>
          </a:xfrm>
          <a:prstGeom prst="rect">
            <a:avLst/>
          </a:prstGeom>
        </p:spPr>
        <p:txBody>
          <a:bodyPr/>
          <a:lstStyle>
            <a:lvl1pPr marL="0" indent="0" algn="l">
              <a:buNone/>
              <a:defRPr sz="2400">
                <a:solidFill>
                  <a:srgbClr val="333333"/>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br>
              <a:rPr lang="en-US"/>
            </a:br>
            <a:r>
              <a:rPr lang="en-US"/>
              <a:t>Job role</a:t>
            </a:r>
            <a:br>
              <a:rPr lang="en-US"/>
            </a:br>
            <a:r>
              <a:rPr lang="en-US"/>
              <a:t>Contact</a:t>
            </a:r>
            <a:endParaRPr lang="en-GB"/>
          </a:p>
        </p:txBody>
      </p:sp>
      <p:pic>
        <p:nvPicPr>
          <p:cNvPr id="9" name="Picture 8">
            <a:extLst>
              <a:ext uri="{FF2B5EF4-FFF2-40B4-BE49-F238E27FC236}">
                <a16:creationId xmlns:a16="http://schemas.microsoft.com/office/drawing/2014/main" id="{2A28577C-0619-4F45-898C-1A6B13F58A7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9849" y="257928"/>
            <a:ext cx="3309171" cy="554423"/>
          </a:xfrm>
          <a:prstGeom prst="rect">
            <a:avLst/>
          </a:prstGeom>
        </p:spPr>
      </p:pic>
      <p:pic>
        <p:nvPicPr>
          <p:cNvPr id="10" name="Picture 9">
            <a:extLst>
              <a:ext uri="{FF2B5EF4-FFF2-40B4-BE49-F238E27FC236}">
                <a16:creationId xmlns:a16="http://schemas.microsoft.com/office/drawing/2014/main" id="{D80848B7-E4AC-4997-A040-6B8DD9A1041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879" y="5931952"/>
            <a:ext cx="2334321" cy="665316"/>
          </a:xfrm>
          <a:prstGeom prst="rect">
            <a:avLst/>
          </a:prstGeom>
        </p:spPr>
      </p:pic>
      <p:cxnSp>
        <p:nvCxnSpPr>
          <p:cNvPr id="12" name="Straight Connector 11">
            <a:extLst>
              <a:ext uri="{FF2B5EF4-FFF2-40B4-BE49-F238E27FC236}">
                <a16:creationId xmlns:a16="http://schemas.microsoft.com/office/drawing/2014/main" id="{639FB63D-F181-47F7-990A-BF67FBA63D05}"/>
              </a:ext>
            </a:extLst>
          </p:cNvPr>
          <p:cNvCxnSpPr>
            <a:cxnSpLocks/>
          </p:cNvCxnSpPr>
          <p:nvPr userDrawn="1"/>
        </p:nvCxnSpPr>
        <p:spPr>
          <a:xfrm>
            <a:off x="0" y="899887"/>
            <a:ext cx="4688114" cy="0"/>
          </a:xfrm>
          <a:prstGeom prst="line">
            <a:avLst/>
          </a:prstGeom>
          <a:ln w="28575"/>
          <a:effectLst>
            <a:glow>
              <a:schemeClr val="accent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62D13E28-2C58-4951-AE60-27D162E0A17C}"/>
              </a:ext>
            </a:extLst>
          </p:cNvPr>
          <p:cNvPicPr>
            <a:picLocks noChangeAspect="1"/>
          </p:cNvPicPr>
          <p:nvPr userDrawn="1"/>
        </p:nvPicPr>
        <p:blipFill rotWithShape="1">
          <a:blip r:embed="rId4" cstate="email">
            <a:duotone>
              <a:schemeClr val="accent1">
                <a:shade val="45000"/>
                <a:satMod val="135000"/>
              </a:schemeClr>
              <a:prstClr val="white"/>
            </a:duotone>
            <a:alphaModFix amt="18000"/>
            <a:extLst>
              <a:ext uri="{28A0092B-C50C-407E-A947-70E740481C1C}">
                <a14:useLocalDpi xmlns:a14="http://schemas.microsoft.com/office/drawing/2010/main"/>
              </a:ext>
            </a:extLst>
          </a:blip>
          <a:srcRect/>
          <a:stretch/>
        </p:blipFill>
        <p:spPr>
          <a:xfrm>
            <a:off x="7587333" y="0"/>
            <a:ext cx="4604668" cy="4484897"/>
          </a:xfrm>
          <a:prstGeom prst="rect">
            <a:avLst/>
          </a:prstGeom>
        </p:spPr>
      </p:pic>
    </p:spTree>
    <p:extLst>
      <p:ext uri="{BB962C8B-B14F-4D97-AF65-F5344CB8AC3E}">
        <p14:creationId xmlns:p14="http://schemas.microsoft.com/office/powerpoint/2010/main" val="35174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71342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99" r:id="rId4"/>
    <p:sldLayoutId id="2147483702" r:id="rId5"/>
    <p:sldLayoutId id="2147483696" r:id="rId6"/>
    <p:sldLayoutId id="2147483661"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890206"/>
      </p:ext>
    </p:extLst>
  </p:cSld>
  <p:clrMap bg1="lt1" tx1="dk1" bg2="lt2" tx2="dk2" accent1="accent1" accent2="accent2" accent3="accent3" accent4="accent4" accent5="accent5" accent6="accent6" hlink="hlink" folHlink="folHlink"/>
  <p:sldLayoutIdLst>
    <p:sldLayoutId id="2147483703" r:id="rId1"/>
    <p:sldLayoutId id="2147483674" r:id="rId2"/>
    <p:sldLayoutId id="2147483706" r:id="rId3"/>
    <p:sldLayoutId id="2147483707" r:id="rId4"/>
    <p:sldLayoutId id="2147483708" r:id="rId5"/>
    <p:sldLayoutId id="2147483709"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95539"/>
      </p:ext>
    </p:extLst>
  </p:cSld>
  <p:clrMap bg1="lt1" tx1="dk1" bg2="lt2" tx2="dk2" accent1="accent1" accent2="accent2" accent3="accent3" accent4="accent4" accent5="accent5" accent6="accent6" hlink="hlink" folHlink="folHlink"/>
  <p:sldLayoutIdLst>
    <p:sldLayoutId id="2147483690" r:id="rId1"/>
    <p:sldLayoutId id="2147483710" r:id="rId2"/>
    <p:sldLayoutId id="2147483711" r:id="rId3"/>
    <p:sldLayoutId id="2147483712" r:id="rId4"/>
    <p:sldLayoutId id="2147483713" r:id="rId5"/>
    <p:sldLayoutId id="2147483714"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DB37A1-EA4D-4BCE-A4A9-830F6A3EE02E}"/>
              </a:ext>
            </a:extLst>
          </p:cNvPr>
          <p:cNvSpPr>
            <a:spLocks noGrp="1"/>
          </p:cNvSpPr>
          <p:nvPr>
            <p:ph type="ctrTitle"/>
          </p:nvPr>
        </p:nvSpPr>
        <p:spPr/>
        <p:txBody>
          <a:bodyPr>
            <a:normAutofit fontScale="90000"/>
          </a:bodyPr>
          <a:lstStyle/>
          <a:p>
            <a:r>
              <a:rPr lang="en-GB"/>
              <a:t>Slow and fast change: planning the future of the University of Leeds Libraries’ student spaces</a:t>
            </a:r>
          </a:p>
        </p:txBody>
      </p:sp>
      <p:sp>
        <p:nvSpPr>
          <p:cNvPr id="4" name="Subtitle 3">
            <a:extLst>
              <a:ext uri="{FF2B5EF4-FFF2-40B4-BE49-F238E27FC236}">
                <a16:creationId xmlns:a16="http://schemas.microsoft.com/office/drawing/2014/main" id="{EFFF1CEB-1576-4E44-81F5-9DCA123CF563}"/>
              </a:ext>
            </a:extLst>
          </p:cNvPr>
          <p:cNvSpPr>
            <a:spLocks noGrp="1"/>
          </p:cNvSpPr>
          <p:nvPr>
            <p:ph type="subTitle" idx="1"/>
          </p:nvPr>
        </p:nvSpPr>
        <p:spPr/>
        <p:txBody>
          <a:bodyPr lIns="91440" tIns="45720" rIns="91440" bIns="45720" anchor="t"/>
          <a:lstStyle/>
          <a:p>
            <a:r>
              <a:rPr lang="en-GB"/>
              <a:t>Michael Fake</a:t>
            </a:r>
            <a:br>
              <a:rPr lang="en-GB"/>
            </a:br>
            <a:r>
              <a:rPr lang="en-GB"/>
              <a:t>Associate Director: Student Learning &amp; Experience,</a:t>
            </a:r>
            <a:br>
              <a:rPr lang="en-GB"/>
            </a:br>
            <a:r>
              <a:rPr lang="en-GB"/>
              <a:t>University of Leeds Libraries</a:t>
            </a:r>
          </a:p>
          <a:p>
            <a:r>
              <a:rPr lang="en-GB">
                <a:cs typeface="Arial"/>
              </a:rPr>
              <a:t>July 2023</a:t>
            </a:r>
            <a:endParaRPr lang="en-GB">
              <a:ea typeface="Calibri"/>
            </a:endParaRPr>
          </a:p>
        </p:txBody>
      </p:sp>
    </p:spTree>
    <p:extLst>
      <p:ext uri="{BB962C8B-B14F-4D97-AF65-F5344CB8AC3E}">
        <p14:creationId xmlns:p14="http://schemas.microsoft.com/office/powerpoint/2010/main" val="128084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42E7C-6802-B62B-6D2A-211B526B651F}"/>
              </a:ext>
            </a:extLst>
          </p:cNvPr>
          <p:cNvSpPr txBox="1"/>
          <p:nvPr/>
        </p:nvSpPr>
        <p:spPr>
          <a:xfrm rot="-1140000">
            <a:off x="800882" y="1650182"/>
            <a:ext cx="72254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dirty="0">
                <a:latin typeface="Elephant Pro"/>
                <a:ea typeface="Calibri"/>
                <a:cs typeface="Calibri"/>
              </a:rPr>
              <a:t>PRISON</a:t>
            </a:r>
            <a:endParaRPr lang="en-US" sz="9600" b="1" dirty="0">
              <a:latin typeface="Elephant Pro"/>
            </a:endParaRPr>
          </a:p>
        </p:txBody>
      </p:sp>
      <p:sp>
        <p:nvSpPr>
          <p:cNvPr id="7" name="TextBox 6">
            <a:extLst>
              <a:ext uri="{FF2B5EF4-FFF2-40B4-BE49-F238E27FC236}">
                <a16:creationId xmlns:a16="http://schemas.microsoft.com/office/drawing/2014/main" id="{C6F078AC-34D7-2C0E-4C41-B8623BCAFEE7}"/>
              </a:ext>
            </a:extLst>
          </p:cNvPr>
          <p:cNvSpPr txBox="1"/>
          <p:nvPr/>
        </p:nvSpPr>
        <p:spPr>
          <a:xfrm>
            <a:off x="4776438" y="780585"/>
            <a:ext cx="204439" cy="38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9A9B6992-779F-2FC3-B67D-1CE7A86ECC09}"/>
              </a:ext>
            </a:extLst>
          </p:cNvPr>
          <p:cNvSpPr txBox="1"/>
          <p:nvPr/>
        </p:nvSpPr>
        <p:spPr>
          <a:xfrm>
            <a:off x="5097650" y="2966995"/>
            <a:ext cx="1988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ea typeface="Calibri"/>
                <a:cs typeface="Calibri"/>
              </a:rPr>
              <a:t>OR</a:t>
            </a:r>
            <a:endParaRPr lang="en-US" sz="5400" dirty="0"/>
          </a:p>
        </p:txBody>
      </p:sp>
      <p:sp>
        <p:nvSpPr>
          <p:cNvPr id="9" name="TextBox 8">
            <a:extLst>
              <a:ext uri="{FF2B5EF4-FFF2-40B4-BE49-F238E27FC236}">
                <a16:creationId xmlns:a16="http://schemas.microsoft.com/office/drawing/2014/main" id="{B4FF682B-9C73-6146-FE79-ABB9FAA046BC}"/>
              </a:ext>
            </a:extLst>
          </p:cNvPr>
          <p:cNvSpPr txBox="1"/>
          <p:nvPr/>
        </p:nvSpPr>
        <p:spPr>
          <a:xfrm>
            <a:off x="5113080" y="4057219"/>
            <a:ext cx="667845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dirty="0">
                <a:latin typeface="Book Antiqua"/>
                <a:ea typeface="Calibri"/>
                <a:cs typeface="Calibri"/>
              </a:rPr>
              <a:t>Library?</a:t>
            </a:r>
            <a:endParaRPr lang="en-US" sz="9600" dirty="0">
              <a:latin typeface="Book Antiqua"/>
            </a:endParaRPr>
          </a:p>
        </p:txBody>
      </p:sp>
    </p:spTree>
    <p:extLst>
      <p:ext uri="{BB962C8B-B14F-4D97-AF65-F5344CB8AC3E}">
        <p14:creationId xmlns:p14="http://schemas.microsoft.com/office/powerpoint/2010/main" val="59217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Prison or Library?</a:t>
            </a:r>
          </a:p>
        </p:txBody>
      </p:sp>
      <p:pic>
        <p:nvPicPr>
          <p:cNvPr id="2" name="Picture 3" descr="A metal railing on a staircase&#10;&#10;Description automatically generated">
            <a:extLst>
              <a:ext uri="{FF2B5EF4-FFF2-40B4-BE49-F238E27FC236}">
                <a16:creationId xmlns:a16="http://schemas.microsoft.com/office/drawing/2014/main" id="{AF88BE49-F04F-1A41-FC30-46DB2310199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44488" y="1300163"/>
            <a:ext cx="11260137" cy="5237162"/>
          </a:xfrm>
        </p:spPr>
      </p:pic>
    </p:spTree>
    <p:extLst>
      <p:ext uri="{BB962C8B-B14F-4D97-AF65-F5344CB8AC3E}">
        <p14:creationId xmlns:p14="http://schemas.microsoft.com/office/powerpoint/2010/main" val="175725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Prison or Library?</a:t>
            </a:r>
          </a:p>
        </p:txBody>
      </p:sp>
      <p:pic>
        <p:nvPicPr>
          <p:cNvPr id="2" name="Picture 2" descr="A hallway with doors and a green wall&#10;&#10;Description automatically generated">
            <a:extLst>
              <a:ext uri="{FF2B5EF4-FFF2-40B4-BE49-F238E27FC236}">
                <a16:creationId xmlns:a16="http://schemas.microsoft.com/office/drawing/2014/main" id="{AEC37E44-8B0F-D2EC-88F5-E51FDE9F49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6670" y="1131057"/>
            <a:ext cx="7282069" cy="5481064"/>
          </a:xfrm>
          <a:prstGeom prst="rect">
            <a:avLst/>
          </a:prstGeom>
        </p:spPr>
      </p:pic>
    </p:spTree>
    <p:extLst>
      <p:ext uri="{BB962C8B-B14F-4D97-AF65-F5344CB8AC3E}">
        <p14:creationId xmlns:p14="http://schemas.microsoft.com/office/powerpoint/2010/main" val="17621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Prison or Library?</a:t>
            </a:r>
          </a:p>
        </p:txBody>
      </p:sp>
      <p:pic>
        <p:nvPicPr>
          <p:cNvPr id="2" name="Picture 2" descr="A door with a handle&#10;&#10;Description automatically generated">
            <a:extLst>
              <a:ext uri="{FF2B5EF4-FFF2-40B4-BE49-F238E27FC236}">
                <a16:creationId xmlns:a16="http://schemas.microsoft.com/office/drawing/2014/main" id="{FE6718B3-A177-BBCC-3B25-9299BC03D8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795" y="385269"/>
            <a:ext cx="4727275" cy="6331878"/>
          </a:xfrm>
          <a:prstGeom prst="rect">
            <a:avLst/>
          </a:prstGeom>
        </p:spPr>
      </p:pic>
    </p:spTree>
    <p:extLst>
      <p:ext uri="{BB962C8B-B14F-4D97-AF65-F5344CB8AC3E}">
        <p14:creationId xmlns:p14="http://schemas.microsoft.com/office/powerpoint/2010/main" val="351970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able and chair in front of a staircase&#10;&#10;Description automatically generated">
            <a:extLst>
              <a:ext uri="{FF2B5EF4-FFF2-40B4-BE49-F238E27FC236}">
                <a16:creationId xmlns:a16="http://schemas.microsoft.com/office/drawing/2014/main" id="{B937A862-0C3E-30B3-1359-4142DE89A3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81187" y="1263845"/>
            <a:ext cx="5589585" cy="5267380"/>
          </a:xfrm>
          <a:prstGeom prst="rect">
            <a:avLst/>
          </a:prstGeom>
          <a:noFill/>
        </p:spPr>
      </p:pic>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a:xfrm>
            <a:off x="339013" y="132898"/>
            <a:ext cx="10515600" cy="766990"/>
          </a:xfrm>
        </p:spPr>
        <p:txBody>
          <a:bodyPr lIns="91440" tIns="45720" rIns="91440" bIns="45720">
            <a:normAutofit/>
          </a:bodyPr>
          <a:lstStyle/>
          <a:p>
            <a:r>
              <a:rPr lang="en-GB"/>
              <a:t>Prison or Library?</a:t>
            </a:r>
          </a:p>
        </p:txBody>
      </p:sp>
    </p:spTree>
    <p:extLst>
      <p:ext uri="{BB962C8B-B14F-4D97-AF65-F5344CB8AC3E}">
        <p14:creationId xmlns:p14="http://schemas.microsoft.com/office/powerpoint/2010/main" val="370856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able and chair in a room&#10;&#10;Description automatically generated">
            <a:extLst>
              <a:ext uri="{FF2B5EF4-FFF2-40B4-BE49-F238E27FC236}">
                <a16:creationId xmlns:a16="http://schemas.microsoft.com/office/drawing/2014/main" id="{B2DFD069-A1B2-9886-1990-A4DF4D37B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3783" y="1155922"/>
            <a:ext cx="5406060" cy="5230364"/>
          </a:xfrm>
          <a:prstGeom prst="rect">
            <a:avLst/>
          </a:prstGeom>
          <a:noFill/>
        </p:spPr>
      </p:pic>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a:xfrm>
            <a:off x="339013" y="132898"/>
            <a:ext cx="10515600" cy="766990"/>
          </a:xfrm>
        </p:spPr>
        <p:txBody>
          <a:bodyPr lIns="91440" tIns="45720" rIns="91440" bIns="45720">
            <a:normAutofit/>
          </a:bodyPr>
          <a:lstStyle/>
          <a:p>
            <a:r>
              <a:rPr lang="en-GB"/>
              <a:t>Prison or Library?</a:t>
            </a:r>
          </a:p>
        </p:txBody>
      </p:sp>
    </p:spTree>
    <p:extLst>
      <p:ext uri="{BB962C8B-B14F-4D97-AF65-F5344CB8AC3E}">
        <p14:creationId xmlns:p14="http://schemas.microsoft.com/office/powerpoint/2010/main" val="378013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EF9463D5-C1EB-9D55-9D6E-C3AD9ED9166B}"/>
              </a:ext>
            </a:extLst>
          </p:cNvPr>
          <p:cNvSpPr>
            <a:spLocks noGrp="1"/>
          </p:cNvSpPr>
          <p:nvPr>
            <p:ph sz="half" idx="1"/>
          </p:nvPr>
        </p:nvSpPr>
        <p:spPr>
          <a:xfrm>
            <a:off x="274188" y="1374802"/>
            <a:ext cx="3934956" cy="5293857"/>
          </a:xfrm>
        </p:spPr>
        <p:txBody>
          <a:bodyPr/>
          <a:lstStyle/>
          <a:p>
            <a:endParaRPr lang="en-US"/>
          </a:p>
        </p:txBody>
      </p:sp>
      <p:pic>
        <p:nvPicPr>
          <p:cNvPr id="5" name="Picture 5" descr="A blue door with a table and chair in it&#10;&#10;Description automatically generated">
            <a:extLst>
              <a:ext uri="{FF2B5EF4-FFF2-40B4-BE49-F238E27FC236}">
                <a16:creationId xmlns:a16="http://schemas.microsoft.com/office/drawing/2014/main" id="{518B3EF4-C212-61FE-CBCA-73AC964DBF4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321487" y="1288539"/>
            <a:ext cx="9401364" cy="4759474"/>
          </a:xfrm>
          <a:noFill/>
        </p:spPr>
      </p:pic>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a:xfrm>
            <a:off x="339013" y="132898"/>
            <a:ext cx="10515600" cy="766990"/>
          </a:xfrm>
        </p:spPr>
        <p:txBody>
          <a:bodyPr lIns="91440" tIns="45720" rIns="91440" bIns="45720">
            <a:normAutofit/>
          </a:bodyPr>
          <a:lstStyle/>
          <a:p>
            <a:r>
              <a:rPr lang="en-GB"/>
              <a:t>Prison or Library?</a:t>
            </a:r>
          </a:p>
        </p:txBody>
      </p:sp>
    </p:spTree>
    <p:extLst>
      <p:ext uri="{BB962C8B-B14F-4D97-AF65-F5344CB8AC3E}">
        <p14:creationId xmlns:p14="http://schemas.microsoft.com/office/powerpoint/2010/main" val="210510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a:lstStyle/>
          <a:p>
            <a:r>
              <a:rPr lang="en-GB" sz="2800"/>
              <a:t>2030 Vision </a:t>
            </a:r>
            <a:r>
              <a:rPr lang="en-GB" sz="2800" i="1"/>
              <a:t>Knowledge for All</a:t>
            </a:r>
          </a:p>
          <a:p>
            <a:r>
              <a:rPr lang="en-GB" sz="2800" i="1"/>
              <a:t>Sustainable Environments: </a:t>
            </a:r>
          </a:p>
          <a:p>
            <a:r>
              <a:rPr lang="en-GB" sz="2800" i="1"/>
              <a:t>	</a:t>
            </a:r>
            <a:r>
              <a:rPr lang="en-GB" sz="2800"/>
              <a:t>Sustainability</a:t>
            </a:r>
          </a:p>
          <a:p>
            <a:r>
              <a:rPr lang="en-GB" sz="2800" i="1"/>
              <a:t>	</a:t>
            </a:r>
            <a:r>
              <a:rPr lang="en-GB" sz="2800"/>
              <a:t>Reconfiguring spaces to meet changing 	needs</a:t>
            </a:r>
          </a:p>
          <a:p>
            <a:r>
              <a:rPr lang="en-GB" sz="2800" i="1"/>
              <a:t>	</a:t>
            </a:r>
            <a:r>
              <a:rPr lang="en-GB" sz="2800"/>
              <a:t>Provide disruptive/creative/innovative 	environments</a:t>
            </a:r>
            <a:endParaRPr lang="en-GB" sz="2800" i="1"/>
          </a:p>
          <a:p>
            <a:r>
              <a:rPr lang="en-GB" sz="2800" i="1"/>
              <a:t>Enriched Experiences</a:t>
            </a:r>
          </a:p>
          <a:p>
            <a:r>
              <a:rPr lang="en-GB" sz="2800" i="1"/>
              <a:t>	</a:t>
            </a:r>
            <a:r>
              <a:rPr lang="en-GB" sz="2800"/>
              <a:t>User-led development of spaces/services</a:t>
            </a:r>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a:lstStyle/>
          <a:p>
            <a:r>
              <a:rPr lang="en-GB"/>
              <a:t>Our ambitions</a:t>
            </a:r>
          </a:p>
        </p:txBody>
      </p:sp>
    </p:spTree>
    <p:extLst>
      <p:ext uri="{BB962C8B-B14F-4D97-AF65-F5344CB8AC3E}">
        <p14:creationId xmlns:p14="http://schemas.microsoft.com/office/powerpoint/2010/main" val="283824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4385018" cy="5237145"/>
          </a:xfrm>
        </p:spPr>
        <p:txBody>
          <a:bodyPr lIns="91440" tIns="45720" rIns="91440" bIns="45720" anchor="t"/>
          <a:lstStyle/>
          <a:p>
            <a:r>
              <a:rPr lang="en-GB" sz="2800">
                <a:ea typeface="Calibri"/>
                <a:cs typeface="Calibri"/>
              </a:rPr>
              <a:t>Our traditional approach</a:t>
            </a:r>
          </a:p>
          <a:p>
            <a:r>
              <a:rPr lang="en-GB" sz="2800"/>
              <a:t>Planned</a:t>
            </a:r>
            <a:endParaRPr lang="en-US">
              <a:ea typeface="Calibri"/>
              <a:cs typeface="Calibri"/>
            </a:endParaRPr>
          </a:p>
          <a:p>
            <a:r>
              <a:rPr lang="en-GB" sz="2800">
                <a:ea typeface="Calibri"/>
                <a:cs typeface="Calibri"/>
              </a:rPr>
              <a:t>Long-term</a:t>
            </a:r>
          </a:p>
          <a:p>
            <a:r>
              <a:rPr lang="en-GB" sz="2800">
                <a:ea typeface="Calibri"/>
                <a:cs typeface="Calibri"/>
              </a:rPr>
              <a:t>Significant investment</a:t>
            </a:r>
          </a:p>
          <a:p>
            <a:r>
              <a:rPr lang="en-GB" sz="2800">
                <a:ea typeface="Calibri"/>
                <a:cs typeface="Calibri"/>
              </a:rPr>
              <a:t>Often unglamorous, unheroic, infrastructure</a:t>
            </a:r>
          </a:p>
          <a:p>
            <a:endParaRPr lang="en-GB" sz="2800">
              <a:ea typeface="Calibri"/>
              <a:cs typeface="Calibri"/>
            </a:endParaRPr>
          </a:p>
          <a:p>
            <a:endParaRPr lang="en-GB" sz="2800">
              <a:ea typeface="Calibri"/>
              <a:cs typeface="Calibri"/>
            </a:endParaRPr>
          </a:p>
          <a:p>
            <a:endParaRPr lang="en-GB" sz="2800">
              <a:ea typeface="Calibri"/>
              <a:cs typeface="Calibri"/>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Slow change</a:t>
            </a:r>
          </a:p>
        </p:txBody>
      </p:sp>
      <p:pic>
        <p:nvPicPr>
          <p:cNvPr id="2" name="Picture 2" descr="A blueprint of a building&#10;&#10;Description automatically generated">
            <a:extLst>
              <a:ext uri="{FF2B5EF4-FFF2-40B4-BE49-F238E27FC236}">
                <a16:creationId xmlns:a16="http://schemas.microsoft.com/office/drawing/2014/main" id="{302801BB-FAD5-1EB7-60A1-804ECC5DC57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4984750" y="1300163"/>
            <a:ext cx="6619875" cy="5237162"/>
          </a:xfrm>
        </p:spPr>
      </p:pic>
    </p:spTree>
    <p:extLst>
      <p:ext uri="{BB962C8B-B14F-4D97-AF65-F5344CB8AC3E}">
        <p14:creationId xmlns:p14="http://schemas.microsoft.com/office/powerpoint/2010/main" val="429048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lIns="91440" tIns="45720" rIns="91440" bIns="45720" anchor="t"/>
          <a:lstStyle/>
          <a:p>
            <a:endParaRPr lang="en-GB" sz="2800"/>
          </a:p>
          <a:p>
            <a:endParaRPr lang="en-GB" sz="2800"/>
          </a:p>
          <a:p>
            <a:endParaRPr lang="en-GB" sz="2800"/>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lIns="91440" tIns="45720" rIns="91440" bIns="45720" anchor="t">
            <a:normAutofit/>
          </a:bodyPr>
          <a:lstStyle/>
          <a:p>
            <a:r>
              <a:rPr lang="en-GB"/>
              <a:t>Slow change</a:t>
            </a:r>
            <a:endParaRPr lang="en-GB">
              <a:ea typeface="Calibri"/>
              <a:cs typeface="Calibri"/>
            </a:endParaRPr>
          </a:p>
        </p:txBody>
      </p:sp>
      <p:sp>
        <p:nvSpPr>
          <p:cNvPr id="4" name="Content Placeholder 11">
            <a:extLst>
              <a:ext uri="{FF2B5EF4-FFF2-40B4-BE49-F238E27FC236}">
                <a16:creationId xmlns:a16="http://schemas.microsoft.com/office/drawing/2014/main" id="{3C63DD26-0F8C-94CC-2D78-BA78CB5AE8F3}"/>
              </a:ext>
            </a:extLst>
          </p:cNvPr>
          <p:cNvSpPr txBox="1">
            <a:spLocks/>
          </p:cNvSpPr>
          <p:nvPr/>
        </p:nvSpPr>
        <p:spPr>
          <a:xfrm>
            <a:off x="5125235" y="1297121"/>
            <a:ext cx="6631559" cy="5237145"/>
          </a:xfrm>
          <a:prstGeom prst="rect">
            <a:avLst/>
          </a:prstGeom>
        </p:spPr>
        <p:txBody>
          <a:bodyPr lIns="91440" tIns="45720" rIns="91440" bIns="45720" anchor="t"/>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kern="1200" spc="0" baseline="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ea typeface="Calibri"/>
                <a:cs typeface="Calibri"/>
              </a:rPr>
              <a:t>Brotherton Research Centre</a:t>
            </a:r>
          </a:p>
          <a:p>
            <a:endParaRPr lang="en-GB" sz="2800">
              <a:ea typeface="Calibri"/>
              <a:cs typeface="Calibri"/>
            </a:endParaRPr>
          </a:p>
          <a:p>
            <a:endParaRPr lang="en-GB" sz="2800">
              <a:ea typeface="Calibri"/>
              <a:cs typeface="Calibri"/>
            </a:endParaRPr>
          </a:p>
          <a:p>
            <a:endParaRPr lang="en-GB" sz="2800">
              <a:ea typeface="Calibri"/>
              <a:cs typeface="Calibri"/>
            </a:endParaRPr>
          </a:p>
        </p:txBody>
      </p:sp>
      <p:pic>
        <p:nvPicPr>
          <p:cNvPr id="6" name="Picture 6" descr="A room with a glass door&#10;&#10;Description automatically generated">
            <a:extLst>
              <a:ext uri="{FF2B5EF4-FFF2-40B4-BE49-F238E27FC236}">
                <a16:creationId xmlns:a16="http://schemas.microsoft.com/office/drawing/2014/main" id="{9258F2F5-220E-42F1-2DEB-0A554DD162A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41028" y="1131353"/>
            <a:ext cx="3974083" cy="5410932"/>
          </a:xfrm>
        </p:spPr>
      </p:pic>
      <p:pic>
        <p:nvPicPr>
          <p:cNvPr id="7" name="Picture 7" descr="A room with a chair and table&#10;&#10;Description automatically generated">
            <a:extLst>
              <a:ext uri="{FF2B5EF4-FFF2-40B4-BE49-F238E27FC236}">
                <a16:creationId xmlns:a16="http://schemas.microsoft.com/office/drawing/2014/main" id="{EDA87EA9-FA51-E5F1-27AB-CFFB0F4B3AFB}"/>
              </a:ext>
            </a:extLst>
          </p:cNvPr>
          <p:cNvPicPr>
            <a:picLocks noChangeAspect="1"/>
          </p:cNvPicPr>
          <p:nvPr/>
        </p:nvPicPr>
        <p:blipFill>
          <a:blip r:embed="rId4"/>
          <a:stretch>
            <a:fillRect/>
          </a:stretch>
        </p:blipFill>
        <p:spPr>
          <a:xfrm>
            <a:off x="4684296" y="2095086"/>
            <a:ext cx="6793830" cy="4445828"/>
          </a:xfrm>
          <a:prstGeom prst="rect">
            <a:avLst/>
          </a:prstGeom>
        </p:spPr>
      </p:pic>
    </p:spTree>
    <p:extLst>
      <p:ext uri="{BB962C8B-B14F-4D97-AF65-F5344CB8AC3E}">
        <p14:creationId xmlns:p14="http://schemas.microsoft.com/office/powerpoint/2010/main" val="283429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a:lstStyle/>
          <a:p>
            <a:r>
              <a:rPr lang="en-GB" sz="2800"/>
              <a:t>c. 38,000 students</a:t>
            </a:r>
          </a:p>
          <a:p>
            <a:r>
              <a:rPr lang="en-GB" sz="2800"/>
              <a:t>c.4,800 study spaces across five sites</a:t>
            </a:r>
          </a:p>
          <a:p>
            <a:r>
              <a:rPr lang="en-GB" sz="2800"/>
              <a:t>Silent study, group areas, social spaces</a:t>
            </a:r>
          </a:p>
          <a:p>
            <a:r>
              <a:rPr lang="en-GB" sz="2800"/>
              <a:t>Group spaces concentrated in newer locations: Laidlaw Library constructed 2015, Edward Boyle Library refurbished 2017, Brotherton West Building refurbished 2019</a:t>
            </a:r>
          </a:p>
          <a:p>
            <a:r>
              <a:rPr lang="en-GB" sz="2800"/>
              <a:t>4 major stores</a:t>
            </a:r>
          </a:p>
          <a:p>
            <a:r>
              <a:rPr lang="en-GB" sz="2800"/>
              <a:t>Art gallery and artefacts gallery</a:t>
            </a:r>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a:lstStyle/>
          <a:p>
            <a:r>
              <a:rPr lang="en-GB"/>
              <a:t>Library estate</a:t>
            </a:r>
          </a:p>
        </p:txBody>
      </p:sp>
      <p:pic>
        <p:nvPicPr>
          <p:cNvPr id="6" name="Picture Placeholder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19036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p:txBody>
          <a:bodyPr lIns="91440" tIns="45720" rIns="91440" bIns="45720" anchor="t"/>
          <a:lstStyle/>
          <a:p>
            <a:r>
              <a:rPr lang="en-GB" sz="2800"/>
              <a:t>West Building refurbishment</a:t>
            </a:r>
            <a:endParaRPr lang="en-US"/>
          </a:p>
          <a:p>
            <a:endParaRPr lang="en-GB" sz="2800"/>
          </a:p>
          <a:p>
            <a:endParaRPr lang="en-GB" sz="2800">
              <a:cs typeface="Calibri" panose="020F0502020204030204"/>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Slow change</a:t>
            </a:r>
          </a:p>
        </p:txBody>
      </p:sp>
      <p:pic>
        <p:nvPicPr>
          <p:cNvPr id="3" name="Picture 3" descr="A table with chairs in a room&#10;&#10;Description automatically generated">
            <a:extLst>
              <a:ext uri="{FF2B5EF4-FFF2-40B4-BE49-F238E27FC236}">
                <a16:creationId xmlns:a16="http://schemas.microsoft.com/office/drawing/2014/main" id="{B1B05086-E474-4FFF-26B4-76B53F973E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558" y="3349458"/>
            <a:ext cx="4231105" cy="3140242"/>
          </a:xfrm>
          <a:prstGeom prst="rect">
            <a:avLst/>
          </a:prstGeom>
        </p:spPr>
      </p:pic>
      <p:pic>
        <p:nvPicPr>
          <p:cNvPr id="4" name="Picture 4" descr="A group of chairs in a room&#10;&#10;Description automatically generated">
            <a:extLst>
              <a:ext uri="{FF2B5EF4-FFF2-40B4-BE49-F238E27FC236}">
                <a16:creationId xmlns:a16="http://schemas.microsoft.com/office/drawing/2014/main" id="{17BD10F8-86FB-8E5C-66D5-34573751CD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4491766"/>
            <a:ext cx="2743200" cy="2065468"/>
          </a:xfrm>
          <a:prstGeom prst="rect">
            <a:avLst/>
          </a:prstGeom>
        </p:spPr>
      </p:pic>
      <p:pic>
        <p:nvPicPr>
          <p:cNvPr id="5" name="Picture 5" descr="A table with black and blue rectangular objects&#10;&#10;Description automatically generated">
            <a:extLst>
              <a:ext uri="{FF2B5EF4-FFF2-40B4-BE49-F238E27FC236}">
                <a16:creationId xmlns:a16="http://schemas.microsoft.com/office/drawing/2014/main" id="{F6B34B52-F3D9-EF06-6C04-AA2B127FC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0600" y="2396266"/>
            <a:ext cx="2743200" cy="2065468"/>
          </a:xfrm>
          <a:prstGeom prst="rect">
            <a:avLst/>
          </a:prstGeom>
        </p:spPr>
      </p:pic>
      <p:pic>
        <p:nvPicPr>
          <p:cNvPr id="6" name="Picture 6" descr="A room with tables and chairs&#10;&#10;Description automatically generated">
            <a:extLst>
              <a:ext uri="{FF2B5EF4-FFF2-40B4-BE49-F238E27FC236}">
                <a16:creationId xmlns:a16="http://schemas.microsoft.com/office/drawing/2014/main" id="{BC4E0347-821B-4956-F36D-C4308B27D1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00600" y="275366"/>
            <a:ext cx="2743200" cy="2065468"/>
          </a:xfrm>
          <a:prstGeom prst="rect">
            <a:avLst/>
          </a:prstGeom>
        </p:spPr>
      </p:pic>
    </p:spTree>
    <p:extLst>
      <p:ext uri="{BB962C8B-B14F-4D97-AF65-F5344CB8AC3E}">
        <p14:creationId xmlns:p14="http://schemas.microsoft.com/office/powerpoint/2010/main" val="282646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lIns="91440" tIns="45720" rIns="91440" bIns="45720" anchor="t"/>
          <a:lstStyle/>
          <a:p>
            <a:endParaRPr lang="en-GB" sz="2800"/>
          </a:p>
          <a:p>
            <a:endParaRPr lang="en-GB" sz="2800"/>
          </a:p>
          <a:p>
            <a:endParaRPr lang="en-GB" sz="2800"/>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lIns="91440" tIns="45720" rIns="91440" bIns="45720" anchor="t">
            <a:normAutofit/>
          </a:bodyPr>
          <a:lstStyle/>
          <a:p>
            <a:r>
              <a:rPr lang="en-GB">
                <a:ea typeface="Calibri"/>
                <a:cs typeface="Calibri"/>
              </a:rPr>
              <a:t>Slow change</a:t>
            </a:r>
          </a:p>
        </p:txBody>
      </p:sp>
      <p:sp>
        <p:nvSpPr>
          <p:cNvPr id="4" name="Content Placeholder 11">
            <a:extLst>
              <a:ext uri="{FF2B5EF4-FFF2-40B4-BE49-F238E27FC236}">
                <a16:creationId xmlns:a16="http://schemas.microsoft.com/office/drawing/2014/main" id="{3C63DD26-0F8C-94CC-2D78-BA78CB5AE8F3}"/>
              </a:ext>
            </a:extLst>
          </p:cNvPr>
          <p:cNvSpPr txBox="1">
            <a:spLocks/>
          </p:cNvSpPr>
          <p:nvPr/>
        </p:nvSpPr>
        <p:spPr>
          <a:xfrm>
            <a:off x="205656" y="1283752"/>
            <a:ext cx="4479244" cy="5223777"/>
          </a:xfrm>
          <a:prstGeom prst="rect">
            <a:avLst/>
          </a:prstGeom>
        </p:spPr>
        <p:txBody>
          <a:bodyPr lIns="91440" tIns="45720" rIns="91440" bIns="45720" anchor="t"/>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kern="1200" spc="0" baseline="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ea typeface="Calibri"/>
                <a:cs typeface="Calibri"/>
              </a:rPr>
              <a:t>Reading Room power &amp; light</a:t>
            </a:r>
          </a:p>
          <a:p>
            <a:r>
              <a:rPr lang="en-GB" sz="2800">
                <a:ea typeface="Calibri"/>
                <a:cs typeface="Calibri"/>
              </a:rPr>
              <a:t>Institutional Storage Facility</a:t>
            </a:r>
            <a:endParaRPr lang="en-US">
              <a:ea typeface="Calibri"/>
              <a:cs typeface="Calibri"/>
            </a:endParaRPr>
          </a:p>
          <a:p>
            <a:r>
              <a:rPr lang="en-GB" sz="2800">
                <a:ea typeface="Calibri"/>
                <a:cs typeface="Calibri"/>
              </a:rPr>
              <a:t>Health Sciences ceiling grid</a:t>
            </a:r>
          </a:p>
          <a:p>
            <a:endParaRPr lang="en-GB" sz="2800">
              <a:ea typeface="Calibri"/>
              <a:cs typeface="Calibri"/>
            </a:endParaRPr>
          </a:p>
          <a:p>
            <a:endParaRPr lang="en-GB" sz="2800">
              <a:ea typeface="Calibri"/>
              <a:cs typeface="Calibri"/>
            </a:endParaRPr>
          </a:p>
          <a:p>
            <a:endParaRPr lang="en-GB" sz="2800">
              <a:ea typeface="Calibri"/>
              <a:cs typeface="Calibri"/>
            </a:endParaRPr>
          </a:p>
          <a:p>
            <a:endParaRPr lang="en-GB" sz="2800">
              <a:ea typeface="Calibri"/>
              <a:cs typeface="Calibri"/>
            </a:endParaRPr>
          </a:p>
        </p:txBody>
      </p:sp>
      <p:pic>
        <p:nvPicPr>
          <p:cNvPr id="2" name="Picture 2" descr="A large circular library with columns and people sitting at tables&#10;&#10;Description automatically generated">
            <a:extLst>
              <a:ext uri="{FF2B5EF4-FFF2-40B4-BE49-F238E27FC236}">
                <a16:creationId xmlns:a16="http://schemas.microsoft.com/office/drawing/2014/main" id="{ECC93F44-ED1D-AB8C-1241-F2304E3CA5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3654" y="276687"/>
            <a:ext cx="6075528" cy="8056088"/>
          </a:xfrm>
          <a:prstGeom prst="rect">
            <a:avLst/>
          </a:prstGeom>
        </p:spPr>
      </p:pic>
    </p:spTree>
    <p:extLst>
      <p:ext uri="{BB962C8B-B14F-4D97-AF65-F5344CB8AC3E}">
        <p14:creationId xmlns:p14="http://schemas.microsoft.com/office/powerpoint/2010/main" val="229135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4225244" cy="5237145"/>
          </a:xfrm>
        </p:spPr>
        <p:txBody>
          <a:bodyPr lIns="91440" tIns="45720" rIns="91440" bIns="45720" anchor="t"/>
          <a:lstStyle/>
          <a:p>
            <a:r>
              <a:rPr lang="en-GB" sz="2800">
                <a:ea typeface="Calibri"/>
                <a:cs typeface="Calibri"/>
              </a:rPr>
              <a:t>Route to significant investment</a:t>
            </a:r>
          </a:p>
          <a:p>
            <a:r>
              <a:rPr lang="en-GB" sz="2800">
                <a:ea typeface="Calibri"/>
                <a:cs typeface="Calibri"/>
              </a:rPr>
              <a:t>More overall buy-in</a:t>
            </a:r>
          </a:p>
          <a:p>
            <a:r>
              <a:rPr lang="en-GB" sz="2800">
                <a:ea typeface="Calibri"/>
                <a:cs typeface="Calibri"/>
              </a:rPr>
              <a:t>But design by committee</a:t>
            </a:r>
          </a:p>
          <a:p>
            <a:r>
              <a:rPr lang="en-GB" sz="2800">
                <a:ea typeface="Calibri"/>
                <a:cs typeface="Calibri"/>
              </a:rPr>
              <a:t>Timescales can mean priorities shift</a:t>
            </a:r>
          </a:p>
          <a:p>
            <a:r>
              <a:rPr lang="en-GB" sz="2800">
                <a:ea typeface="Calibri"/>
                <a:cs typeface="Calibri"/>
              </a:rPr>
              <a:t>Perfect is the enemy of the good</a:t>
            </a:r>
          </a:p>
          <a:p>
            <a:endParaRPr lang="en-GB" sz="2800">
              <a:ea typeface="Calibri"/>
              <a:cs typeface="Calibri"/>
            </a:endParaRPr>
          </a:p>
          <a:p>
            <a:endParaRPr lang="en-GB" sz="2800">
              <a:ea typeface="Calibri"/>
              <a:cs typeface="Calibri"/>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Slow change</a:t>
            </a:r>
          </a:p>
        </p:txBody>
      </p:sp>
      <p:pic>
        <p:nvPicPr>
          <p:cNvPr id="5" name="Picture 5" descr="A building with a dome on the front&#10;&#10;Description automatically generated">
            <a:extLst>
              <a:ext uri="{FF2B5EF4-FFF2-40B4-BE49-F238E27FC236}">
                <a16:creationId xmlns:a16="http://schemas.microsoft.com/office/drawing/2014/main" id="{6A8227D7-8F23-79E5-9539-30A02239977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4805363" y="1300163"/>
            <a:ext cx="6799262" cy="5237162"/>
          </a:xfrm>
        </p:spPr>
      </p:pic>
    </p:spTree>
    <p:extLst>
      <p:ext uri="{BB962C8B-B14F-4D97-AF65-F5344CB8AC3E}">
        <p14:creationId xmlns:p14="http://schemas.microsoft.com/office/powerpoint/2010/main" val="91881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a:xfrm>
            <a:off x="7566308" y="1291774"/>
            <a:ext cx="4038086" cy="5237145"/>
          </a:xfrm>
        </p:spPr>
        <p:txBody>
          <a:bodyPr lIns="91440" tIns="45720" rIns="91440" bIns="45720" anchor="t"/>
          <a:lstStyle/>
          <a:p>
            <a:r>
              <a:rPr lang="en-GB" sz="2800"/>
              <a:t>User-led development of spaces </a:t>
            </a:r>
            <a:endParaRPr lang="en-US"/>
          </a:p>
          <a:p>
            <a:r>
              <a:rPr lang="en-GB" sz="2800"/>
              <a:t>Prototyping</a:t>
            </a:r>
            <a:endParaRPr lang="en-GB"/>
          </a:p>
          <a:p>
            <a:r>
              <a:rPr lang="en-GB" sz="2800"/>
              <a:t>Iterative</a:t>
            </a:r>
            <a:endParaRPr lang="en-GB" sz="2800">
              <a:ea typeface="Calibri"/>
              <a:cs typeface="Calibri"/>
            </a:endParaRPr>
          </a:p>
          <a:p>
            <a:r>
              <a:rPr lang="en-GB" sz="2800"/>
              <a:t>Cheap</a:t>
            </a:r>
            <a:endParaRPr lang="en-GB" sz="2800">
              <a:ea typeface="Calibri"/>
              <a:cs typeface="Calibri"/>
            </a:endParaRPr>
          </a:p>
          <a:p>
            <a:r>
              <a:rPr lang="en-GB" sz="2800">
                <a:ea typeface="Calibri"/>
                <a:cs typeface="Calibri"/>
              </a:rPr>
              <a:t>Fast</a:t>
            </a:r>
          </a:p>
          <a:p>
            <a:r>
              <a:rPr lang="en-GB" sz="2800"/>
              <a:t>UX Fund to support agile development</a:t>
            </a:r>
            <a:endParaRPr lang="en-GB" sz="2800">
              <a:ea typeface="Calibri"/>
              <a:cs typeface="Calibri"/>
            </a:endParaRPr>
          </a:p>
          <a:p>
            <a:endParaRPr lang="en-GB" sz="2800">
              <a:ea typeface="Calibri"/>
              <a:cs typeface="Calibri"/>
            </a:endParaRPr>
          </a:p>
          <a:p>
            <a:endParaRPr lang="en-GB" sz="2800"/>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a:lstStyle/>
          <a:p>
            <a:r>
              <a:rPr lang="en-GB"/>
              <a:t>Fast change</a:t>
            </a:r>
          </a:p>
        </p:txBody>
      </p:sp>
      <p:pic>
        <p:nvPicPr>
          <p:cNvPr id="9" name="Picture 9" descr="A group of men standing in front of a whiteboard&#10;&#10;Description automatically generated">
            <a:extLst>
              <a:ext uri="{FF2B5EF4-FFF2-40B4-BE49-F238E27FC236}">
                <a16:creationId xmlns:a16="http://schemas.microsoft.com/office/drawing/2014/main" id="{14A20B79-E805-7557-38A2-ABFF9532F0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347" y="1297228"/>
            <a:ext cx="6994357" cy="4651226"/>
          </a:xfrm>
          <a:prstGeom prst="rect">
            <a:avLst/>
          </a:prstGeom>
        </p:spPr>
      </p:pic>
    </p:spTree>
    <p:extLst>
      <p:ext uri="{BB962C8B-B14F-4D97-AF65-F5344CB8AC3E}">
        <p14:creationId xmlns:p14="http://schemas.microsoft.com/office/powerpoint/2010/main" val="337135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p:txBody>
          <a:bodyPr lIns="91440" tIns="45720" rIns="91440" bIns="45720" anchor="t"/>
          <a:lstStyle/>
          <a:p>
            <a:r>
              <a:rPr lang="en-GB" sz="2800"/>
              <a:t>Wellbeing spaces</a:t>
            </a:r>
            <a:endParaRPr lang="en-US"/>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Fast change</a:t>
            </a:r>
          </a:p>
        </p:txBody>
      </p:sp>
      <p:pic>
        <p:nvPicPr>
          <p:cNvPr id="9" name="Picture 9" descr="A long desk with paper planes and paper boats on it&#10;&#10;Description automatically generated">
            <a:extLst>
              <a:ext uri="{FF2B5EF4-FFF2-40B4-BE49-F238E27FC236}">
                <a16:creationId xmlns:a16="http://schemas.microsoft.com/office/drawing/2014/main" id="{6B5139E3-DB87-28B0-8FBC-262745326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715" y="1968477"/>
            <a:ext cx="5737727" cy="4271257"/>
          </a:xfrm>
          <a:prstGeom prst="rect">
            <a:avLst/>
          </a:prstGeom>
        </p:spPr>
      </p:pic>
      <p:pic>
        <p:nvPicPr>
          <p:cNvPr id="18" name="Picture 18" descr="A room with chairs and a flip chart&#10;&#10;Description automatically generated">
            <a:extLst>
              <a:ext uri="{FF2B5EF4-FFF2-40B4-BE49-F238E27FC236}">
                <a16:creationId xmlns:a16="http://schemas.microsoft.com/office/drawing/2014/main" id="{BA123FEE-822E-3BBC-5A1B-68E901F5B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8398" y="2440406"/>
            <a:ext cx="5710990" cy="4289926"/>
          </a:xfrm>
          <a:prstGeom prst="rect">
            <a:avLst/>
          </a:prstGeom>
        </p:spPr>
      </p:pic>
    </p:spTree>
    <p:extLst>
      <p:ext uri="{BB962C8B-B14F-4D97-AF65-F5344CB8AC3E}">
        <p14:creationId xmlns:p14="http://schemas.microsoft.com/office/powerpoint/2010/main" val="328080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lIns="91440" tIns="45720" rIns="91440" bIns="45720" anchor="t"/>
          <a:lstStyle/>
          <a:p>
            <a:endParaRPr lang="en-GB" sz="2800"/>
          </a:p>
          <a:p>
            <a:endParaRPr lang="en-GB" sz="2800"/>
          </a:p>
          <a:p>
            <a:endParaRPr lang="en-GB" sz="2800"/>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lIns="91440" tIns="45720" rIns="91440" bIns="45720" anchor="t">
            <a:normAutofit/>
          </a:bodyPr>
          <a:lstStyle/>
          <a:p>
            <a:r>
              <a:rPr lang="en-GB"/>
              <a:t>Fast change </a:t>
            </a:r>
            <a:endParaRPr lang="en-GB">
              <a:ea typeface="Calibri"/>
              <a:cs typeface="Calibri"/>
            </a:endParaRPr>
          </a:p>
        </p:txBody>
      </p:sp>
      <p:sp>
        <p:nvSpPr>
          <p:cNvPr id="4" name="Content Placeholder 11">
            <a:extLst>
              <a:ext uri="{FF2B5EF4-FFF2-40B4-BE49-F238E27FC236}">
                <a16:creationId xmlns:a16="http://schemas.microsoft.com/office/drawing/2014/main" id="{3C63DD26-0F8C-94CC-2D78-BA78CB5AE8F3}"/>
              </a:ext>
            </a:extLst>
          </p:cNvPr>
          <p:cNvSpPr txBox="1">
            <a:spLocks/>
          </p:cNvSpPr>
          <p:nvPr/>
        </p:nvSpPr>
        <p:spPr>
          <a:xfrm>
            <a:off x="8638607" y="1297121"/>
            <a:ext cx="3118187" cy="5237145"/>
          </a:xfrm>
          <a:prstGeom prst="rect">
            <a:avLst/>
          </a:prstGeom>
        </p:spPr>
        <p:txBody>
          <a:bodyPr lIns="91440" tIns="45720" rIns="91440" bIns="45720" anchor="t"/>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kern="1200" spc="0" baseline="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Makerspace:</a:t>
            </a:r>
            <a:br>
              <a:rPr lang="en-GB" sz="2800">
                <a:cs typeface="Calibri"/>
              </a:rPr>
            </a:br>
            <a:r>
              <a:rPr lang="en-GB" sz="2800">
                <a:cs typeface="Calibri"/>
              </a:rPr>
              <a:t>Creative, experimental and entrepreneurial</a:t>
            </a:r>
          </a:p>
          <a:p>
            <a:endParaRPr lang="en-GB" sz="2800">
              <a:ea typeface="Calibri"/>
              <a:cs typeface="Calibri"/>
            </a:endParaRPr>
          </a:p>
          <a:p>
            <a:endParaRPr lang="en-GB" sz="2800">
              <a:ea typeface="Calibri"/>
              <a:cs typeface="Calibri"/>
            </a:endParaRPr>
          </a:p>
        </p:txBody>
      </p:sp>
      <p:pic>
        <p:nvPicPr>
          <p:cNvPr id="6" name="Picture 6" descr="A desk with several objects on it&#10;&#10;Description automatically generated">
            <a:extLst>
              <a:ext uri="{FF2B5EF4-FFF2-40B4-BE49-F238E27FC236}">
                <a16:creationId xmlns:a16="http://schemas.microsoft.com/office/drawing/2014/main" id="{23D4311E-4754-C849-C78F-50E9A486C35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pic>
        <p:nvPicPr>
          <p:cNvPr id="9" name="Picture 9" descr="A white board with writing on it&#10;&#10;Description automatically generated">
            <a:extLst>
              <a:ext uri="{FF2B5EF4-FFF2-40B4-BE49-F238E27FC236}">
                <a16:creationId xmlns:a16="http://schemas.microsoft.com/office/drawing/2014/main" id="{77ECACAA-F51A-6461-8947-D819DF938B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1873" y="1289211"/>
            <a:ext cx="3217652" cy="2410525"/>
          </a:xfrm>
          <a:prstGeom prst="rect">
            <a:avLst/>
          </a:prstGeom>
        </p:spPr>
      </p:pic>
      <p:pic>
        <p:nvPicPr>
          <p:cNvPr id="10" name="Picture 12" descr="A white and black machine on a white desk&#10;&#10;Description automatically generated">
            <a:extLst>
              <a:ext uri="{FF2B5EF4-FFF2-40B4-BE49-F238E27FC236}">
                <a16:creationId xmlns:a16="http://schemas.microsoft.com/office/drawing/2014/main" id="{80A30CEF-7180-D959-49FD-D9E75D8655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1873" y="4049663"/>
            <a:ext cx="3246407" cy="2482411"/>
          </a:xfrm>
          <a:prstGeom prst="rect">
            <a:avLst/>
          </a:prstGeom>
        </p:spPr>
      </p:pic>
      <p:pic>
        <p:nvPicPr>
          <p:cNvPr id="13" name="Picture 13" descr="A table with electronics on it&#10;&#10;Description automatically generated">
            <a:extLst>
              <a:ext uri="{FF2B5EF4-FFF2-40B4-BE49-F238E27FC236}">
                <a16:creationId xmlns:a16="http://schemas.microsoft.com/office/drawing/2014/main" id="{C302357D-96B9-DFB0-80AC-8805518E4D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7456" y="4020909"/>
            <a:ext cx="3390180" cy="2511165"/>
          </a:xfrm>
          <a:prstGeom prst="rect">
            <a:avLst/>
          </a:prstGeom>
        </p:spPr>
      </p:pic>
    </p:spTree>
    <p:extLst>
      <p:ext uri="{BB962C8B-B14F-4D97-AF65-F5344CB8AC3E}">
        <p14:creationId xmlns:p14="http://schemas.microsoft.com/office/powerpoint/2010/main" val="175307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p:txBody>
          <a:bodyPr lIns="91440" tIns="45720" rIns="91440" bIns="45720" anchor="t"/>
          <a:lstStyle/>
          <a:p>
            <a:r>
              <a:rPr lang="en-GB" sz="2800"/>
              <a:t>Prayer spaces</a:t>
            </a:r>
          </a:p>
          <a:p>
            <a:r>
              <a:rPr lang="en-GB" sz="2800">
                <a:ea typeface="Calibri"/>
                <a:cs typeface="Calibri"/>
              </a:rPr>
              <a:t>Writing Café</a:t>
            </a:r>
          </a:p>
          <a:p>
            <a:r>
              <a:rPr lang="en-GB" sz="2800">
                <a:ea typeface="Calibri"/>
                <a:cs typeface="Calibri"/>
              </a:rPr>
              <a:t>'Kiosk' service point</a:t>
            </a:r>
          </a:p>
          <a:p>
            <a:endParaRPr lang="en-GB" sz="2800">
              <a:ea typeface="Calibri"/>
              <a:cs typeface="Calibri"/>
            </a:endParaRPr>
          </a:p>
          <a:p>
            <a:endParaRPr lang="en-GB" sz="2800">
              <a:ea typeface="Calibri"/>
              <a:cs typeface="Calibri"/>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Fast change</a:t>
            </a:r>
          </a:p>
        </p:txBody>
      </p:sp>
      <p:pic>
        <p:nvPicPr>
          <p:cNvPr id="2" name="Picture 3" descr="A yellow sign on a wall&#10;&#10;Description automatically generated">
            <a:extLst>
              <a:ext uri="{FF2B5EF4-FFF2-40B4-BE49-F238E27FC236}">
                <a16:creationId xmlns:a16="http://schemas.microsoft.com/office/drawing/2014/main" id="{0630056A-79CF-7806-2E3D-775BDBFD041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pic>
        <p:nvPicPr>
          <p:cNvPr id="4" name="Picture 4" descr="A room with a table and chairs and a bookcase&#10;&#10;Description automatically generated">
            <a:extLst>
              <a:ext uri="{FF2B5EF4-FFF2-40B4-BE49-F238E27FC236}">
                <a16:creationId xmlns:a16="http://schemas.microsoft.com/office/drawing/2014/main" id="{2A70E71F-2B97-459B-D1F2-5A9D4C00D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4622" y="1831821"/>
            <a:ext cx="3298237" cy="2479394"/>
          </a:xfrm>
          <a:prstGeom prst="rect">
            <a:avLst/>
          </a:prstGeom>
        </p:spPr>
      </p:pic>
      <p:pic>
        <p:nvPicPr>
          <p:cNvPr id="5" name="Picture 5" descr="A room with tables and chairs&#10;&#10;Description automatically generated">
            <a:extLst>
              <a:ext uri="{FF2B5EF4-FFF2-40B4-BE49-F238E27FC236}">
                <a16:creationId xmlns:a16="http://schemas.microsoft.com/office/drawing/2014/main" id="{881D983E-CE4C-952D-4D05-A6A489056A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992" y="3638044"/>
            <a:ext cx="3636903" cy="2742801"/>
          </a:xfrm>
          <a:prstGeom prst="rect">
            <a:avLst/>
          </a:prstGeom>
        </p:spPr>
      </p:pic>
    </p:spTree>
    <p:extLst>
      <p:ext uri="{BB962C8B-B14F-4D97-AF65-F5344CB8AC3E}">
        <p14:creationId xmlns:p14="http://schemas.microsoft.com/office/powerpoint/2010/main" val="414112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lIns="91440" tIns="45720" rIns="91440" bIns="45720" anchor="t"/>
          <a:lstStyle/>
          <a:p>
            <a:endParaRPr lang="en-GB" sz="2800"/>
          </a:p>
          <a:p>
            <a:endParaRPr lang="en-GB" sz="2800"/>
          </a:p>
          <a:p>
            <a:endParaRPr lang="en-GB" sz="2800"/>
          </a:p>
          <a:p>
            <a:endParaRPr lang="en-GB" sz="2800"/>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lIns="91440" tIns="45720" rIns="91440" bIns="45720" anchor="t">
            <a:normAutofit/>
          </a:bodyPr>
          <a:lstStyle/>
          <a:p>
            <a:r>
              <a:rPr lang="en-GB"/>
              <a:t>Fast change challenges</a:t>
            </a:r>
            <a:endParaRPr lang="en-GB">
              <a:ea typeface="Calibri"/>
              <a:cs typeface="Calibri"/>
            </a:endParaRPr>
          </a:p>
        </p:txBody>
      </p:sp>
      <p:sp>
        <p:nvSpPr>
          <p:cNvPr id="4" name="Content Placeholder 11">
            <a:extLst>
              <a:ext uri="{FF2B5EF4-FFF2-40B4-BE49-F238E27FC236}">
                <a16:creationId xmlns:a16="http://schemas.microsoft.com/office/drawing/2014/main" id="{3C63DD26-0F8C-94CC-2D78-BA78CB5AE8F3}"/>
              </a:ext>
            </a:extLst>
          </p:cNvPr>
          <p:cNvSpPr txBox="1">
            <a:spLocks/>
          </p:cNvSpPr>
          <p:nvPr/>
        </p:nvSpPr>
        <p:spPr>
          <a:xfrm>
            <a:off x="6942079" y="1297121"/>
            <a:ext cx="4814715" cy="5237145"/>
          </a:xfrm>
          <a:prstGeom prst="rect">
            <a:avLst/>
          </a:prstGeom>
        </p:spPr>
        <p:txBody>
          <a:bodyPr lIns="91440" tIns="45720" rIns="91440" bIns="45720" anchor="t"/>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kern="1200" spc="0" baseline="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ea typeface="Calibri"/>
                <a:cs typeface="Calibri"/>
              </a:rPr>
              <a:t>Fear</a:t>
            </a:r>
          </a:p>
          <a:p>
            <a:r>
              <a:rPr lang="en-GB" sz="2800">
                <a:ea typeface="Calibri"/>
                <a:cs typeface="Calibri"/>
              </a:rPr>
              <a:t>Overenthusiasm</a:t>
            </a:r>
            <a:endParaRPr lang="en-GB"/>
          </a:p>
          <a:p>
            <a:r>
              <a:rPr lang="en-GB" sz="2800">
                <a:ea typeface="Calibri"/>
                <a:cs typeface="Calibri"/>
              </a:rPr>
              <a:t>Reversion to the mean</a:t>
            </a:r>
          </a:p>
          <a:p>
            <a:endParaRPr lang="en-GB" sz="2800">
              <a:ea typeface="Calibri"/>
              <a:cs typeface="Calibri"/>
            </a:endParaRPr>
          </a:p>
          <a:p>
            <a:endParaRPr lang="en-GB" sz="2800">
              <a:ea typeface="Calibri"/>
              <a:cs typeface="Calibri"/>
            </a:endParaRPr>
          </a:p>
          <a:p>
            <a:endParaRPr lang="en-GB" sz="2800">
              <a:ea typeface="Calibri"/>
              <a:cs typeface="Calibri"/>
            </a:endParaRPr>
          </a:p>
        </p:txBody>
      </p:sp>
      <p:pic>
        <p:nvPicPr>
          <p:cNvPr id="7" name="Picture 7" descr="A table with a keyboard and a computer on it&#10;&#10;Description automatically generated">
            <a:extLst>
              <a:ext uri="{FF2B5EF4-FFF2-40B4-BE49-F238E27FC236}">
                <a16:creationId xmlns:a16="http://schemas.microsoft.com/office/drawing/2014/main" id="{8A507FC8-929E-E563-C2BD-409BD23A58F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03213" y="1292225"/>
            <a:ext cx="5794375" cy="5237163"/>
          </a:xfrm>
        </p:spPr>
      </p:pic>
    </p:spTree>
    <p:extLst>
      <p:ext uri="{BB962C8B-B14F-4D97-AF65-F5344CB8AC3E}">
        <p14:creationId xmlns:p14="http://schemas.microsoft.com/office/powerpoint/2010/main" val="422884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5591588" cy="5276558"/>
          </a:xfrm>
        </p:spPr>
        <p:txBody>
          <a:bodyPr lIns="91440" tIns="45720" rIns="91440" bIns="45720" anchor="t"/>
          <a:lstStyle/>
          <a:p>
            <a:r>
              <a:rPr lang="en-GB" sz="2800"/>
              <a:t>Slowest change is culture change</a:t>
            </a:r>
            <a:endParaRPr lang="en-US">
              <a:ea typeface="Calibri"/>
              <a:cs typeface="Calibri"/>
            </a:endParaRPr>
          </a:p>
          <a:p>
            <a:r>
              <a:rPr lang="en-GB" sz="2800">
                <a:ea typeface="Calibri"/>
                <a:cs typeface="Calibri"/>
              </a:rPr>
              <a:t>Empower and enable staff to engage in prototyping</a:t>
            </a:r>
          </a:p>
          <a:p>
            <a:r>
              <a:rPr lang="en-GB" sz="2800">
                <a:ea typeface="Calibri"/>
                <a:cs typeface="Calibri"/>
              </a:rPr>
              <a:t>Teaching UX techniques</a:t>
            </a:r>
          </a:p>
          <a:p>
            <a:r>
              <a:rPr lang="en-GB" sz="2800">
                <a:ea typeface="Calibri"/>
                <a:cs typeface="Calibri"/>
              </a:rPr>
              <a:t>Giving permission</a:t>
            </a:r>
          </a:p>
          <a:p>
            <a:r>
              <a:rPr lang="en-GB" sz="2800">
                <a:ea typeface="Calibri"/>
                <a:cs typeface="Calibri"/>
              </a:rPr>
              <a:t>Letting some things break</a:t>
            </a:r>
          </a:p>
          <a:p>
            <a:r>
              <a:rPr lang="en-GB" sz="2800">
                <a:ea typeface="Calibri"/>
                <a:cs typeface="Calibri"/>
              </a:rPr>
              <a:t>Being clear-headed about when to be fast and when to be slow</a:t>
            </a:r>
          </a:p>
          <a:p>
            <a:endParaRPr lang="en-GB" sz="2800">
              <a:ea typeface="Calibri"/>
              <a:cs typeface="Calibri"/>
            </a:endParaRPr>
          </a:p>
          <a:p>
            <a:endParaRPr lang="en-GB" sz="2800">
              <a:ea typeface="Calibri"/>
              <a:cs typeface="Calibri"/>
            </a:endParaRPr>
          </a:p>
          <a:p>
            <a:endParaRPr lang="en-GB" sz="2800">
              <a:ea typeface="Calibri"/>
              <a:cs typeface="Calibri"/>
            </a:endParaRPr>
          </a:p>
          <a:p>
            <a:endParaRPr lang="en-GB" sz="2800">
              <a:ea typeface="Calibri"/>
              <a:cs typeface="Calibri"/>
            </a:endParaRPr>
          </a:p>
          <a:p>
            <a:endParaRPr lang="en-GB" sz="2800">
              <a:ea typeface="Calibri"/>
              <a:cs typeface="Calibri"/>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ea typeface="Calibri"/>
                <a:cs typeface="Calibri"/>
              </a:rPr>
              <a:t>What next</a:t>
            </a:r>
          </a:p>
        </p:txBody>
      </p:sp>
      <p:pic>
        <p:nvPicPr>
          <p:cNvPr id="4" name="Picture 5" descr="A close up of a metal panel&#10;&#10;Description automatically generated">
            <a:extLst>
              <a:ext uri="{FF2B5EF4-FFF2-40B4-BE49-F238E27FC236}">
                <a16:creationId xmlns:a16="http://schemas.microsoft.com/office/drawing/2014/main" id="{3C35AE6D-9DE3-52EC-6EAC-BAA7465150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091" y="390803"/>
            <a:ext cx="4595648" cy="6089531"/>
          </a:xfrm>
          <a:prstGeom prst="rect">
            <a:avLst/>
          </a:prstGeom>
        </p:spPr>
      </p:pic>
    </p:spTree>
    <p:extLst>
      <p:ext uri="{BB962C8B-B14F-4D97-AF65-F5344CB8AC3E}">
        <p14:creationId xmlns:p14="http://schemas.microsoft.com/office/powerpoint/2010/main" val="181580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5790"/>
            <a:ext cx="12192000" cy="8128000"/>
          </a:xfrm>
          <a:prstGeom prst="rect">
            <a:avLst/>
          </a:prstGeom>
        </p:spPr>
      </p:pic>
      <p:sp>
        <p:nvSpPr>
          <p:cNvPr id="5" name="Content Placeholder 12">
            <a:extLst>
              <a:ext uri="{FF2B5EF4-FFF2-40B4-BE49-F238E27FC236}">
                <a16:creationId xmlns:a16="http://schemas.microsoft.com/office/drawing/2014/main" id="{8FA00AB1-448C-4744-B97D-4A95C2CCFE00}"/>
              </a:ext>
            </a:extLst>
          </p:cNvPr>
          <p:cNvSpPr txBox="1">
            <a:spLocks/>
          </p:cNvSpPr>
          <p:nvPr/>
        </p:nvSpPr>
        <p:spPr>
          <a:xfrm>
            <a:off x="605491" y="4924447"/>
            <a:ext cx="7273243" cy="2517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a:p>
            <a:pPr marL="0" indent="0">
              <a:buNone/>
            </a:pPr>
            <a:r>
              <a:rPr lang="en-GB">
                <a:solidFill>
                  <a:schemeClr val="bg1"/>
                </a:solidFill>
              </a:rPr>
              <a:t>m.fake@leeds.ac.uk</a:t>
            </a:r>
          </a:p>
          <a:p>
            <a:pPr marL="0" indent="0">
              <a:buNone/>
            </a:pPr>
            <a:r>
              <a:rPr lang="en-GB">
                <a:solidFill>
                  <a:schemeClr val="bg1"/>
                </a:solidFill>
              </a:rPr>
              <a:t>Twitter: @</a:t>
            </a:r>
            <a:r>
              <a:rPr lang="en-GB" err="1">
                <a:solidFill>
                  <a:schemeClr val="bg1"/>
                </a:solidFill>
              </a:rPr>
              <a:t>michaelfake</a:t>
            </a:r>
            <a:endParaRPr lang="en-GB">
              <a:solidFill>
                <a:schemeClr val="bg1"/>
              </a:solidFill>
            </a:endParaRPr>
          </a:p>
          <a:p>
            <a:endParaRPr lang="en-GB"/>
          </a:p>
        </p:txBody>
      </p:sp>
    </p:spTree>
    <p:extLst>
      <p:ext uri="{BB962C8B-B14F-4D97-AF65-F5344CB8AC3E}">
        <p14:creationId xmlns:p14="http://schemas.microsoft.com/office/powerpoint/2010/main" val="206151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ity, several&#10;&#10;Description automatically generated">
            <a:extLst>
              <a:ext uri="{FF2B5EF4-FFF2-40B4-BE49-F238E27FC236}">
                <a16:creationId xmlns:a16="http://schemas.microsoft.com/office/drawing/2014/main" id="{81035EAF-97E1-EF43-9517-B1FAB010045D}"/>
              </a:ext>
            </a:extLst>
          </p:cNvPr>
          <p:cNvPicPr>
            <a:picLocks noGrp="1" noChangeAspect="1"/>
          </p:cNvPicPr>
          <p:nvPr>
            <p:ph sz="half" idx="10"/>
          </p:nvPr>
        </p:nvPicPr>
        <p:blipFill rotWithShape="1">
          <a:blip r:embed="rId2" cstate="email">
            <a:extLst>
              <a:ext uri="{28A0092B-C50C-407E-A947-70E740481C1C}">
                <a14:useLocalDpi xmlns:a14="http://schemas.microsoft.com/office/drawing/2010/main"/>
              </a:ext>
            </a:extLst>
          </a:blip>
          <a:srcRect/>
          <a:stretch/>
        </p:blipFill>
        <p:spPr>
          <a:xfrm>
            <a:off x="339013" y="1155922"/>
            <a:ext cx="10515600" cy="5230364"/>
          </a:xfrm>
          <a:prstGeom prst="rect">
            <a:avLst/>
          </a:prstGeom>
          <a:noFill/>
        </p:spPr>
      </p:pic>
      <p:sp>
        <p:nvSpPr>
          <p:cNvPr id="10" name="Title 2">
            <a:extLst>
              <a:ext uri="{FF2B5EF4-FFF2-40B4-BE49-F238E27FC236}">
                <a16:creationId xmlns:a16="http://schemas.microsoft.com/office/drawing/2014/main" id="{CB999E44-CB1C-3910-3D12-F22EDB7E3B21}"/>
              </a:ext>
            </a:extLst>
          </p:cNvPr>
          <p:cNvSpPr>
            <a:spLocks noGrp="1"/>
          </p:cNvSpPr>
          <p:nvPr>
            <p:ph type="title"/>
          </p:nvPr>
        </p:nvSpPr>
        <p:spPr>
          <a:xfrm>
            <a:off x="339013" y="132898"/>
            <a:ext cx="10515600" cy="766990"/>
          </a:xfrm>
        </p:spPr>
        <p:txBody>
          <a:bodyPr lIns="91440" tIns="45720" rIns="91440" bIns="45720" anchor="t">
            <a:normAutofit/>
          </a:bodyPr>
          <a:lstStyle/>
          <a:p>
            <a:r>
              <a:rPr lang="en-US">
                <a:ea typeface="Calibri"/>
                <a:cs typeface="Calibri"/>
              </a:rPr>
              <a:t>Library estate</a:t>
            </a:r>
            <a:endParaRPr lang="en-US"/>
          </a:p>
        </p:txBody>
      </p:sp>
    </p:spTree>
    <p:extLst>
      <p:ext uri="{BB962C8B-B14F-4D97-AF65-F5344CB8AC3E}">
        <p14:creationId xmlns:p14="http://schemas.microsoft.com/office/powerpoint/2010/main" val="44834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8207151" y="1381311"/>
            <a:ext cx="3408815" cy="4951395"/>
          </a:xfrm>
        </p:spPr>
        <p:txBody>
          <a:bodyPr lIns="91440" tIns="45720" rIns="91440" bIns="45720" anchor="t"/>
          <a:lstStyle/>
          <a:p>
            <a:r>
              <a:rPr lang="en-GB" sz="2800"/>
              <a:t>2.8M turnstile entries per year pre-Covid</a:t>
            </a:r>
          </a:p>
          <a:p>
            <a:r>
              <a:rPr lang="en-GB" sz="2800"/>
              <a:t>c.40% increase over 5 years – much faster than growth in student numbers</a:t>
            </a: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Changing demand</a:t>
            </a:r>
          </a:p>
        </p:txBody>
      </p:sp>
      <p:graphicFrame>
        <p:nvGraphicFramePr>
          <p:cNvPr id="2" name="Chart 1">
            <a:extLst>
              <a:ext uri="{FF2B5EF4-FFF2-40B4-BE49-F238E27FC236}">
                <a16:creationId xmlns:a16="http://schemas.microsoft.com/office/drawing/2014/main" id="{15907B81-4B05-479D-6948-F23686766DA3}"/>
              </a:ext>
            </a:extLst>
          </p:cNvPr>
          <p:cNvGraphicFramePr>
            <a:graphicFrameLocks/>
          </p:cNvGraphicFramePr>
          <p:nvPr>
            <p:extLst>
              <p:ext uri="{D42A27DB-BD31-4B8C-83A1-F6EECF244321}">
                <p14:modId xmlns:p14="http://schemas.microsoft.com/office/powerpoint/2010/main" val="3488260518"/>
              </p:ext>
            </p:extLst>
          </p:nvPr>
        </p:nvGraphicFramePr>
        <p:xfrm>
          <a:off x="181792" y="1460186"/>
          <a:ext cx="7367452" cy="4481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96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8207151" y="1381311"/>
            <a:ext cx="3408815" cy="4951395"/>
          </a:xfrm>
        </p:spPr>
        <p:txBody>
          <a:bodyPr lIns="91440" tIns="45720" rIns="91440" bIns="45720" anchor="t"/>
          <a:lstStyle/>
          <a:p>
            <a:r>
              <a:rPr lang="en-GB" sz="2800"/>
              <a:t>Average student visiting libraries 24% more often than in 2015</a:t>
            </a:r>
            <a:endParaRPr lang="en-US" sz="2800"/>
          </a:p>
          <a:p>
            <a:r>
              <a:rPr lang="en-GB" sz="2800"/>
              <a:t>Number of "super-users" has doubled to 8%</a:t>
            </a:r>
            <a:endParaRPr lang="en-US" sz="2800"/>
          </a:p>
          <a:p>
            <a:endParaRPr lang="en-GB" sz="2800">
              <a:ea typeface="Calibri"/>
              <a:cs typeface="Calibri"/>
            </a:endParaRP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lIns="91440" tIns="45720" rIns="91440" bIns="45720" anchor="t">
            <a:normAutofit/>
          </a:bodyPr>
          <a:lstStyle/>
          <a:p>
            <a:r>
              <a:rPr lang="en-GB"/>
              <a:t>Changing demand</a:t>
            </a:r>
          </a:p>
        </p:txBody>
      </p:sp>
      <p:graphicFrame>
        <p:nvGraphicFramePr>
          <p:cNvPr id="3" name="Chart 2">
            <a:extLst>
              <a:ext uri="{FF2B5EF4-FFF2-40B4-BE49-F238E27FC236}">
                <a16:creationId xmlns:a16="http://schemas.microsoft.com/office/drawing/2014/main" id="{F2096ECA-04FC-A454-E8A0-ABC861B865C9}"/>
              </a:ext>
            </a:extLst>
          </p:cNvPr>
          <p:cNvGraphicFramePr>
            <a:graphicFrameLocks/>
          </p:cNvGraphicFramePr>
          <p:nvPr>
            <p:extLst>
              <p:ext uri="{D42A27DB-BD31-4B8C-83A1-F6EECF244321}">
                <p14:modId xmlns:p14="http://schemas.microsoft.com/office/powerpoint/2010/main" val="16308562"/>
              </p:ext>
            </p:extLst>
          </p:nvPr>
        </p:nvGraphicFramePr>
        <p:xfrm>
          <a:off x="454068" y="1479736"/>
          <a:ext cx="7188926" cy="4487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09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3739140" cy="5237145"/>
          </a:xfrm>
        </p:spPr>
        <p:txBody>
          <a:bodyPr lIns="91440" tIns="45720" rIns="91440" bIns="45720" anchor="t"/>
          <a:lstStyle/>
          <a:p>
            <a:r>
              <a:rPr lang="en-GB" sz="2800"/>
              <a:t>Demand increasing disproportionately between user cohorts</a:t>
            </a:r>
          </a:p>
          <a:p>
            <a:r>
              <a:rPr lang="en-GB" sz="2800">
                <a:ea typeface="Calibri"/>
                <a:cs typeface="Calibri"/>
              </a:rPr>
              <a:t>TPG individual usage up by 143%</a:t>
            </a:r>
          </a:p>
          <a:p>
            <a:r>
              <a:rPr lang="en-GB" sz="2800">
                <a:ea typeface="Calibri"/>
                <a:cs typeface="Calibri"/>
              </a:rPr>
              <a:t>UG usage up by 11%</a:t>
            </a: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Changing demand</a:t>
            </a:r>
          </a:p>
        </p:txBody>
      </p:sp>
      <p:pic>
        <p:nvPicPr>
          <p:cNvPr id="2" name="Picture 2" descr="A group of people working on laptops&#10;&#10;Description automatically generated">
            <a:extLst>
              <a:ext uri="{FF2B5EF4-FFF2-40B4-BE49-F238E27FC236}">
                <a16:creationId xmlns:a16="http://schemas.microsoft.com/office/drawing/2014/main" id="{C4252BF3-49AC-DE26-AF98-0FE90E409E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1814" y="1294463"/>
            <a:ext cx="7919544" cy="5254418"/>
          </a:xfrm>
          <a:prstGeom prst="rect">
            <a:avLst/>
          </a:prstGeom>
        </p:spPr>
      </p:pic>
    </p:spTree>
    <p:extLst>
      <p:ext uri="{BB962C8B-B14F-4D97-AF65-F5344CB8AC3E}">
        <p14:creationId xmlns:p14="http://schemas.microsoft.com/office/powerpoint/2010/main" val="130378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3944507" cy="5237145"/>
          </a:xfrm>
        </p:spPr>
        <p:txBody>
          <a:bodyPr lIns="91440" tIns="45720" rIns="91440" bIns="45720" anchor="t"/>
          <a:lstStyle/>
          <a:p>
            <a:r>
              <a:rPr lang="en-GB" sz="2800"/>
              <a:t>Print circulation down by 85%</a:t>
            </a:r>
            <a:endParaRPr lang="en-US" sz="2800"/>
          </a:p>
          <a:p>
            <a:r>
              <a:rPr lang="en-GB" sz="2800"/>
              <a:t>Ever more power and data</a:t>
            </a:r>
            <a:endParaRPr lang="en-US" sz="2800">
              <a:ea typeface="Calibri"/>
              <a:cs typeface="Calibri"/>
            </a:endParaRPr>
          </a:p>
          <a:p>
            <a:r>
              <a:rPr lang="en-GB" sz="2800"/>
              <a:t>High quality furniture and environment</a:t>
            </a:r>
            <a:endParaRPr lang="en-GB"/>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Changing demand</a:t>
            </a:r>
          </a:p>
        </p:txBody>
      </p:sp>
      <p:pic>
        <p:nvPicPr>
          <p:cNvPr id="4" name="Picture 5" descr="A library with tables and chairs&#10;&#10;Description automatically generated">
            <a:extLst>
              <a:ext uri="{FF2B5EF4-FFF2-40B4-BE49-F238E27FC236}">
                <a16:creationId xmlns:a16="http://schemas.microsoft.com/office/drawing/2014/main" id="{E165945B-0C3C-CF27-3DB3-E1C23E95DB7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4783138" y="1300163"/>
            <a:ext cx="6821487" cy="5237162"/>
          </a:xfrm>
        </p:spPr>
      </p:pic>
    </p:spTree>
    <p:extLst>
      <p:ext uri="{BB962C8B-B14F-4D97-AF65-F5344CB8AC3E}">
        <p14:creationId xmlns:p14="http://schemas.microsoft.com/office/powerpoint/2010/main" val="180867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57AF074-B771-4B4C-8184-F6D2364AE2D7}"/>
              </a:ext>
            </a:extLst>
          </p:cNvPr>
          <p:cNvSpPr>
            <a:spLocks noGrp="1"/>
          </p:cNvSpPr>
          <p:nvPr>
            <p:ph sz="half" idx="1"/>
          </p:nvPr>
        </p:nvSpPr>
        <p:spPr/>
        <p:txBody>
          <a:bodyPr lIns="91440" tIns="45720" rIns="91440" bIns="45720" anchor="t"/>
          <a:lstStyle/>
          <a:p>
            <a:r>
              <a:rPr lang="en-GB" sz="2800"/>
              <a:t>Variety of work-spaces: group study, but also single study and parallel study </a:t>
            </a:r>
            <a:endParaRPr lang="en-US"/>
          </a:p>
          <a:p>
            <a:r>
              <a:rPr lang="en-GB" sz="2800"/>
              <a:t>Round the clock access to study space</a:t>
            </a:r>
          </a:p>
          <a:p>
            <a:r>
              <a:rPr lang="en-GB" sz="2800"/>
              <a:t>Spaces for online engagement (?)</a:t>
            </a:r>
          </a:p>
        </p:txBody>
      </p:sp>
      <p:sp>
        <p:nvSpPr>
          <p:cNvPr id="11" name="Title 10">
            <a:extLst>
              <a:ext uri="{FF2B5EF4-FFF2-40B4-BE49-F238E27FC236}">
                <a16:creationId xmlns:a16="http://schemas.microsoft.com/office/drawing/2014/main" id="{F5B63501-9CDF-40FD-AFD0-9A20AFD3B4EE}"/>
              </a:ext>
            </a:extLst>
          </p:cNvPr>
          <p:cNvSpPr>
            <a:spLocks noGrp="1"/>
          </p:cNvSpPr>
          <p:nvPr>
            <p:ph type="title"/>
          </p:nvPr>
        </p:nvSpPr>
        <p:spPr/>
        <p:txBody>
          <a:bodyPr/>
          <a:lstStyle/>
          <a:p>
            <a:r>
              <a:rPr lang="en-GB"/>
              <a:t>Changing demand</a:t>
            </a:r>
          </a:p>
        </p:txBody>
      </p:sp>
      <p:pic>
        <p:nvPicPr>
          <p:cNvPr id="5" name="Picture Placeholder 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42708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FA00AB1-448C-4744-B97D-4A95C2CCFE00}"/>
              </a:ext>
            </a:extLst>
          </p:cNvPr>
          <p:cNvSpPr>
            <a:spLocks noGrp="1"/>
          </p:cNvSpPr>
          <p:nvPr>
            <p:ph sz="half" idx="1"/>
          </p:nvPr>
        </p:nvSpPr>
        <p:spPr>
          <a:xfrm>
            <a:off x="274186" y="1299668"/>
            <a:ext cx="3610296" cy="5237145"/>
          </a:xfrm>
        </p:spPr>
        <p:txBody>
          <a:bodyPr lIns="91440" tIns="45720" rIns="91440" bIns="45720" anchor="t"/>
          <a:lstStyle/>
          <a:p>
            <a:r>
              <a:rPr lang="en-GB" sz="2800"/>
              <a:t>Significant pressure on capital budgets from Carbon Net Zero, and fire safety remedial works </a:t>
            </a:r>
            <a:endParaRPr lang="en-US"/>
          </a:p>
          <a:p>
            <a:r>
              <a:rPr lang="en-GB" sz="2800"/>
              <a:t>Uncertainty about post-Covid trends</a:t>
            </a:r>
          </a:p>
          <a:p>
            <a:r>
              <a:rPr lang="en-GB" sz="2800"/>
              <a:t>Ownership of study space</a:t>
            </a:r>
          </a:p>
          <a:p>
            <a:r>
              <a:rPr lang="en-GB" sz="2800">
                <a:cs typeface="Calibri"/>
              </a:rPr>
              <a:t>Legacy spaces</a:t>
            </a:r>
          </a:p>
        </p:txBody>
      </p:sp>
      <p:sp>
        <p:nvSpPr>
          <p:cNvPr id="12" name="Title 11">
            <a:extLst>
              <a:ext uri="{FF2B5EF4-FFF2-40B4-BE49-F238E27FC236}">
                <a16:creationId xmlns:a16="http://schemas.microsoft.com/office/drawing/2014/main" id="{76E514C2-D244-478A-B59B-547F353F9E76}"/>
              </a:ext>
            </a:extLst>
          </p:cNvPr>
          <p:cNvSpPr>
            <a:spLocks noGrp="1"/>
          </p:cNvSpPr>
          <p:nvPr>
            <p:ph type="title"/>
          </p:nvPr>
        </p:nvSpPr>
        <p:spPr/>
        <p:txBody>
          <a:bodyPr/>
          <a:lstStyle/>
          <a:p>
            <a:r>
              <a:rPr lang="en-GB"/>
              <a:t>Challenges</a:t>
            </a:r>
          </a:p>
        </p:txBody>
      </p:sp>
      <p:pic>
        <p:nvPicPr>
          <p:cNvPr id="5" name="Picture Placeholder 4"/>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3980731" y="1607140"/>
            <a:ext cx="4081032" cy="5491145"/>
          </a:xfrm>
          <a:prstGeom prst="rect">
            <a:avLst/>
          </a:prstGeom>
        </p:spPr>
      </p:pic>
      <p:pic>
        <p:nvPicPr>
          <p:cNvPr id="2" name="Picture 2" descr="A group of post-it notes on a white wall&#10;&#10;Description automatically generated">
            <a:extLst>
              <a:ext uri="{FF2B5EF4-FFF2-40B4-BE49-F238E27FC236}">
                <a16:creationId xmlns:a16="http://schemas.microsoft.com/office/drawing/2014/main" id="{97986C78-71D1-9CFC-E49B-1EB1CDF411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6927" y="-378325"/>
            <a:ext cx="4080041" cy="5502441"/>
          </a:xfrm>
          <a:prstGeom prst="rect">
            <a:avLst/>
          </a:prstGeom>
        </p:spPr>
      </p:pic>
    </p:spTree>
    <p:extLst>
      <p:ext uri="{BB962C8B-B14F-4D97-AF65-F5344CB8AC3E}">
        <p14:creationId xmlns:p14="http://schemas.microsoft.com/office/powerpoint/2010/main" val="3133716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1dbaa81-897c-46a0-bd38-d16aa7fa55d9"/>
</p:tagLst>
</file>

<file path=ppt/theme/theme1.xml><?xml version="1.0" encoding="utf-8"?>
<a:theme xmlns:a="http://schemas.openxmlformats.org/drawingml/2006/main" name="Cross ke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ptx" id="{8676EBC0-2D71-4AFF-BB75-8313D91836FB}" vid="{9630CD01-7F1E-443E-B773-FEECF4A7E0CB}"/>
    </a:ext>
  </a:extLst>
</a:theme>
</file>

<file path=ppt/theme/theme2.xml><?xml version="1.0" encoding="utf-8"?>
<a:theme xmlns:a="http://schemas.openxmlformats.org/drawingml/2006/main" name="Starburst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ptx" id="{8676EBC0-2D71-4AFF-BB75-8313D91836FB}" vid="{D473A4B4-BD80-45A2-B9E6-981B332628BC}"/>
    </a:ext>
  </a:extLst>
</a:theme>
</file>

<file path=ppt/theme/theme3.xml><?xml version="1.0" encoding="utf-8"?>
<a:theme xmlns:a="http://schemas.openxmlformats.org/drawingml/2006/main" name="Book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ptx" id="{8676EBC0-2D71-4AFF-BB75-8313D91836FB}" vid="{F55F3849-048B-468D-91E5-FF0833D38D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E6DDC3CC6C5445879DF87A0D59B3B3" ma:contentTypeVersion="2" ma:contentTypeDescription="Create a new document." ma:contentTypeScope="" ma:versionID="eeded3f57ff51697f0a2ee745b65bfb0">
  <xsd:schema xmlns:xsd="http://www.w3.org/2001/XMLSchema" xmlns:xs="http://www.w3.org/2001/XMLSchema" xmlns:p="http://schemas.microsoft.com/office/2006/metadata/properties" xmlns:ns2="d4a2ca01-4e01-4f93-a8e2-dd35a8c0ad5d" targetNamespace="http://schemas.microsoft.com/office/2006/metadata/properties" ma:root="true" ma:fieldsID="988811501230866cd9f2ec0c56c7e2c3" ns2:_="">
    <xsd:import namespace="d4a2ca01-4e01-4f93-a8e2-dd35a8c0ad5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2ca01-4e01-4f93-a8e2-dd35a8c0a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BAC7BC-113C-477D-A63A-16279CEEFA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04D618-3AB3-4771-9EA0-009A466BA699}">
  <ds:schemaRefs>
    <ds:schemaRef ds:uri="http://schemas.microsoft.com/sharepoint/v3/contenttype/forms"/>
  </ds:schemaRefs>
</ds:datastoreItem>
</file>

<file path=customXml/itemProps3.xml><?xml version="1.0" encoding="utf-8"?>
<ds:datastoreItem xmlns:ds="http://schemas.openxmlformats.org/officeDocument/2006/customXml" ds:itemID="{93C37A24-F581-4575-9ED5-62F5FC1F7D09}">
  <ds:schemaRefs>
    <ds:schemaRef ds:uri="d4a2ca01-4e01-4f93-a8e2-dd35a8c0ad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Library template</Template>
  <TotalTime>20</TotalTime>
  <Words>949</Words>
  <Application>Microsoft Office PowerPoint</Application>
  <PresentationFormat>Widescreen</PresentationFormat>
  <Paragraphs>180</Paragraphs>
  <Slides>29</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Book Antiqua</vt:lpstr>
      <vt:lpstr>Calibri</vt:lpstr>
      <vt:lpstr>Calibri Light</vt:lpstr>
      <vt:lpstr>Elephant Pro</vt:lpstr>
      <vt:lpstr>Segoe UI</vt:lpstr>
      <vt:lpstr>Cross keys</vt:lpstr>
      <vt:lpstr>Starburst </vt:lpstr>
      <vt:lpstr>Book </vt:lpstr>
      <vt:lpstr>Slow and fast change: planning the future of the University of Leeds Libraries’ student spaces</vt:lpstr>
      <vt:lpstr>Library estate</vt:lpstr>
      <vt:lpstr>Library estate</vt:lpstr>
      <vt:lpstr>Changing demand</vt:lpstr>
      <vt:lpstr>Changing demand</vt:lpstr>
      <vt:lpstr>Changing demand</vt:lpstr>
      <vt:lpstr>Changing demand</vt:lpstr>
      <vt:lpstr>Changing demand</vt:lpstr>
      <vt:lpstr>Challenges</vt:lpstr>
      <vt:lpstr>PowerPoint Presentation</vt:lpstr>
      <vt:lpstr>Prison or Library?</vt:lpstr>
      <vt:lpstr>Prison or Library?</vt:lpstr>
      <vt:lpstr>Prison or Library?</vt:lpstr>
      <vt:lpstr>Prison or Library?</vt:lpstr>
      <vt:lpstr>Prison or Library?</vt:lpstr>
      <vt:lpstr>Prison or Library?</vt:lpstr>
      <vt:lpstr>Our ambitions</vt:lpstr>
      <vt:lpstr>Slow change</vt:lpstr>
      <vt:lpstr>Slow change</vt:lpstr>
      <vt:lpstr>Slow change</vt:lpstr>
      <vt:lpstr>Slow change</vt:lpstr>
      <vt:lpstr>Slow change</vt:lpstr>
      <vt:lpstr>Fast change</vt:lpstr>
      <vt:lpstr>Fast change</vt:lpstr>
      <vt:lpstr>Fast change </vt:lpstr>
      <vt:lpstr>Fast change</vt:lpstr>
      <vt:lpstr>Fast change challenges</vt:lpstr>
      <vt:lpstr>What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use the following slides to help you create your presentation.   This template is a guide. There are multiple style and individual slide templates available in the layout menu – access this by right clicking the slide in the left-hand viewer.</dc:title>
  <dc:creator>sharon myler</dc:creator>
  <cp:lastModifiedBy>Ric Paul</cp:lastModifiedBy>
  <cp:revision>52</cp:revision>
  <dcterms:created xsi:type="dcterms:W3CDTF">2020-12-18T12:26:50Z</dcterms:created>
  <dcterms:modified xsi:type="dcterms:W3CDTF">2023-11-27T15:24:55Z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0x0101006DE6DDC3CC6C5445879DF87A0D59B3B3</vt:lpwstr>
  </property>
  <property fmtid="{D5CDD505-2E9C-101B-9397-08002B2CF9AE}" pid="3" name="Order">
    <vt:r8>44195800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